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74" r:id="rId3"/>
    <p:sldId id="302" r:id="rId4"/>
    <p:sldId id="281" r:id="rId5"/>
    <p:sldId id="282" r:id="rId6"/>
    <p:sldId id="283" r:id="rId7"/>
    <p:sldId id="267" r:id="rId8"/>
    <p:sldId id="272" r:id="rId9"/>
    <p:sldId id="266" r:id="rId10"/>
    <p:sldId id="269" r:id="rId11"/>
    <p:sldId id="284" r:id="rId12"/>
    <p:sldId id="285" r:id="rId13"/>
    <p:sldId id="270" r:id="rId14"/>
    <p:sldId id="286" r:id="rId15"/>
    <p:sldId id="289" r:id="rId16"/>
    <p:sldId id="291" r:id="rId17"/>
    <p:sldId id="292" r:id="rId18"/>
    <p:sldId id="293" r:id="rId19"/>
    <p:sldId id="294" r:id="rId20"/>
    <p:sldId id="300" r:id="rId21"/>
    <p:sldId id="263" r:id="rId22"/>
    <p:sldId id="264" r:id="rId23"/>
    <p:sldId id="295" r:id="rId24"/>
    <p:sldId id="260" r:id="rId25"/>
    <p:sldId id="296" r:id="rId26"/>
    <p:sldId id="297" r:id="rId27"/>
    <p:sldId id="298" r:id="rId28"/>
    <p:sldId id="299" r:id="rId29"/>
    <p:sldId id="301" r:id="rId30"/>
    <p:sldId id="27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国庆 郑" initials="国庆 郑" lastIdx="1" clrIdx="0">
    <p:extLst>
      <p:ext uri="{19B8F6BF-5375-455C-9EA6-DF929625EA0E}">
        <p15:presenceInfo xmlns:p15="http://schemas.microsoft.com/office/powerpoint/2012/main" userId="国庆 郑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4A4A4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89" d="100"/>
          <a:sy n="89" d="100"/>
        </p:scale>
        <p:origin x="42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10B48-D466-4887-89FE-A46C0D2F1486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9EBF-34EE-430F-8016-3FF60BA7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67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E9EBF-34EE-430F-8016-3FF60BA7AF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84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E9EBF-34EE-430F-8016-3FF60BA7AF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3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E9EBF-34EE-430F-8016-3FF60BA7AF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81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E9EBF-34EE-430F-8016-3FF60BA7AF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790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E9EBF-34EE-430F-8016-3FF60BA7AF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85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5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658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42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481" y="2246933"/>
            <a:ext cx="8199455" cy="1550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963" y="4098727"/>
            <a:ext cx="6752492" cy="18484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2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46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28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1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9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75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57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113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152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4647903"/>
            <a:ext cx="8199455" cy="1436563"/>
          </a:xfrm>
        </p:spPr>
        <p:txBody>
          <a:bodyPr anchor="t"/>
          <a:lstStyle>
            <a:lvl1pPr algn="l">
              <a:defRPr sz="421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3065675"/>
            <a:ext cx="8199455" cy="1582228"/>
          </a:xfrm>
        </p:spPr>
        <p:txBody>
          <a:bodyPr anchor="b"/>
          <a:lstStyle>
            <a:lvl1pPr marL="0" indent="0">
              <a:buNone/>
              <a:defRPr sz="2109">
                <a:solidFill>
                  <a:schemeClr val="tx1">
                    <a:tint val="75000"/>
                  </a:schemeClr>
                </a:solidFill>
              </a:defRPr>
            </a:lvl1pPr>
            <a:lvl2pPr marL="482209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2pPr>
            <a:lvl3pPr marL="964418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3pPr>
            <a:lvl4pPr marL="144662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92883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41104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89325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3375462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85767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15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321" y="1687711"/>
            <a:ext cx="4260501" cy="4773477"/>
          </a:xfrm>
        </p:spPr>
        <p:txBody>
          <a:bodyPr/>
          <a:lstStyle>
            <a:lvl1pPr>
              <a:defRPr sz="2953"/>
            </a:lvl1pPr>
            <a:lvl2pPr>
              <a:defRPr sz="2531"/>
            </a:lvl2pPr>
            <a:lvl3pPr>
              <a:defRPr sz="2109"/>
            </a:lvl3pPr>
            <a:lvl4pPr>
              <a:defRPr sz="1898"/>
            </a:lvl4pPr>
            <a:lvl5pPr>
              <a:defRPr sz="1898"/>
            </a:lvl5pPr>
            <a:lvl6pPr>
              <a:defRPr sz="1898"/>
            </a:lvl6pPr>
            <a:lvl7pPr>
              <a:defRPr sz="1898"/>
            </a:lvl7pPr>
            <a:lvl8pPr>
              <a:defRPr sz="1898"/>
            </a:lvl8pPr>
            <a:lvl9pPr>
              <a:defRPr sz="189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3596" y="1687711"/>
            <a:ext cx="4260501" cy="4773477"/>
          </a:xfrm>
        </p:spPr>
        <p:txBody>
          <a:bodyPr/>
          <a:lstStyle>
            <a:lvl1pPr>
              <a:defRPr sz="2953"/>
            </a:lvl1pPr>
            <a:lvl2pPr>
              <a:defRPr sz="2531"/>
            </a:lvl2pPr>
            <a:lvl3pPr>
              <a:defRPr sz="2109"/>
            </a:lvl3pPr>
            <a:lvl4pPr>
              <a:defRPr sz="1898"/>
            </a:lvl4pPr>
            <a:lvl5pPr>
              <a:defRPr sz="1898"/>
            </a:lvl5pPr>
            <a:lvl6pPr>
              <a:defRPr sz="1898"/>
            </a:lvl6pPr>
            <a:lvl7pPr>
              <a:defRPr sz="1898"/>
            </a:lvl7pPr>
            <a:lvl8pPr>
              <a:defRPr sz="1898"/>
            </a:lvl8pPr>
            <a:lvl9pPr>
              <a:defRPr sz="189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994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321" y="1619064"/>
            <a:ext cx="4262176" cy="674749"/>
          </a:xfrm>
        </p:spPr>
        <p:txBody>
          <a:bodyPr anchor="b"/>
          <a:lstStyle>
            <a:lvl1pPr marL="0" indent="0">
              <a:buNone/>
              <a:defRPr sz="2531" b="1"/>
            </a:lvl1pPr>
            <a:lvl2pPr marL="482209" indent="0">
              <a:buNone/>
              <a:defRPr sz="2109" b="1"/>
            </a:lvl2pPr>
            <a:lvl3pPr marL="964418" indent="0">
              <a:buNone/>
              <a:defRPr sz="1898" b="1"/>
            </a:lvl3pPr>
            <a:lvl4pPr marL="1446627" indent="0">
              <a:buNone/>
              <a:defRPr sz="1688" b="1"/>
            </a:lvl4pPr>
            <a:lvl5pPr marL="1928835" indent="0">
              <a:buNone/>
              <a:defRPr sz="1688" b="1"/>
            </a:lvl5pPr>
            <a:lvl6pPr marL="2411044" indent="0">
              <a:buNone/>
              <a:defRPr sz="1688" b="1"/>
            </a:lvl6pPr>
            <a:lvl7pPr marL="2893253" indent="0">
              <a:buNone/>
              <a:defRPr sz="1688" b="1"/>
            </a:lvl7pPr>
            <a:lvl8pPr marL="3375462" indent="0">
              <a:buNone/>
              <a:defRPr sz="1688" b="1"/>
            </a:lvl8pPr>
            <a:lvl9pPr marL="3857671" indent="0">
              <a:buNone/>
              <a:defRPr sz="16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21" y="2293814"/>
            <a:ext cx="4262176" cy="4167374"/>
          </a:xfrm>
        </p:spPr>
        <p:txBody>
          <a:bodyPr/>
          <a:lstStyle>
            <a:lvl1pPr>
              <a:defRPr sz="2531"/>
            </a:lvl1pPr>
            <a:lvl2pPr>
              <a:defRPr sz="2109"/>
            </a:lvl2pPr>
            <a:lvl3pPr>
              <a:defRPr sz="1898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0246" y="1619064"/>
            <a:ext cx="4263851" cy="674749"/>
          </a:xfrm>
        </p:spPr>
        <p:txBody>
          <a:bodyPr anchor="b"/>
          <a:lstStyle>
            <a:lvl1pPr marL="0" indent="0">
              <a:buNone/>
              <a:defRPr sz="2531" b="1"/>
            </a:lvl1pPr>
            <a:lvl2pPr marL="482209" indent="0">
              <a:buNone/>
              <a:defRPr sz="2109" b="1"/>
            </a:lvl2pPr>
            <a:lvl3pPr marL="964418" indent="0">
              <a:buNone/>
              <a:defRPr sz="1898" b="1"/>
            </a:lvl3pPr>
            <a:lvl4pPr marL="1446627" indent="0">
              <a:buNone/>
              <a:defRPr sz="1688" b="1"/>
            </a:lvl4pPr>
            <a:lvl5pPr marL="1928835" indent="0">
              <a:buNone/>
              <a:defRPr sz="1688" b="1"/>
            </a:lvl5pPr>
            <a:lvl6pPr marL="2411044" indent="0">
              <a:buNone/>
              <a:defRPr sz="1688" b="1"/>
            </a:lvl6pPr>
            <a:lvl7pPr marL="2893253" indent="0">
              <a:buNone/>
              <a:defRPr sz="1688" b="1"/>
            </a:lvl7pPr>
            <a:lvl8pPr marL="3375462" indent="0">
              <a:buNone/>
              <a:defRPr sz="1688" b="1"/>
            </a:lvl8pPr>
            <a:lvl9pPr marL="3857671" indent="0">
              <a:buNone/>
              <a:defRPr sz="16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00246" y="2293814"/>
            <a:ext cx="4263851" cy="4167374"/>
          </a:xfrm>
        </p:spPr>
        <p:txBody>
          <a:bodyPr/>
          <a:lstStyle>
            <a:lvl1pPr>
              <a:defRPr sz="2531"/>
            </a:lvl1pPr>
            <a:lvl2pPr>
              <a:defRPr sz="2109"/>
            </a:lvl2pPr>
            <a:lvl3pPr>
              <a:defRPr sz="1898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27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55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94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21" y="287982"/>
            <a:ext cx="3173605" cy="1225600"/>
          </a:xfrm>
        </p:spPr>
        <p:txBody>
          <a:bodyPr anchor="b"/>
          <a:lstStyle>
            <a:lvl1pPr algn="l">
              <a:defRPr sz="210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1482" y="287983"/>
            <a:ext cx="5392615" cy="6173205"/>
          </a:xfrm>
        </p:spPr>
        <p:txBody>
          <a:bodyPr/>
          <a:lstStyle>
            <a:lvl1pPr>
              <a:defRPr sz="3375"/>
            </a:lvl1pPr>
            <a:lvl2pPr>
              <a:defRPr sz="2953"/>
            </a:lvl2pPr>
            <a:lvl3pPr>
              <a:defRPr sz="2531"/>
            </a:lvl3pPr>
            <a:lvl4pPr>
              <a:defRPr sz="2109"/>
            </a:lvl4pPr>
            <a:lvl5pPr>
              <a:defRPr sz="2109"/>
            </a:lvl5pPr>
            <a:lvl6pPr>
              <a:defRPr sz="2109"/>
            </a:lvl6pPr>
            <a:lvl7pPr>
              <a:defRPr sz="2109"/>
            </a:lvl7pPr>
            <a:lvl8pPr>
              <a:defRPr sz="2109"/>
            </a:lvl8pPr>
            <a:lvl9pPr>
              <a:defRPr sz="21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321" y="1513582"/>
            <a:ext cx="3173605" cy="4947606"/>
          </a:xfrm>
        </p:spPr>
        <p:txBody>
          <a:bodyPr/>
          <a:lstStyle>
            <a:lvl1pPr marL="0" indent="0">
              <a:buNone/>
              <a:defRPr sz="1477"/>
            </a:lvl1pPr>
            <a:lvl2pPr marL="482209" indent="0">
              <a:buNone/>
              <a:defRPr sz="1266"/>
            </a:lvl2pPr>
            <a:lvl3pPr marL="964418" indent="0">
              <a:buNone/>
              <a:defRPr sz="1055"/>
            </a:lvl3pPr>
            <a:lvl4pPr marL="1446627" indent="0">
              <a:buNone/>
              <a:defRPr sz="949"/>
            </a:lvl4pPr>
            <a:lvl5pPr marL="1928835" indent="0">
              <a:buNone/>
              <a:defRPr sz="949"/>
            </a:lvl5pPr>
            <a:lvl6pPr marL="2411044" indent="0">
              <a:buNone/>
              <a:defRPr sz="949"/>
            </a:lvl6pPr>
            <a:lvl7pPr marL="2893253" indent="0">
              <a:buNone/>
              <a:defRPr sz="949"/>
            </a:lvl7pPr>
            <a:lvl8pPr marL="3375462" indent="0">
              <a:buNone/>
              <a:defRPr sz="949"/>
            </a:lvl8pPr>
            <a:lvl9pPr marL="3857671" indent="0">
              <a:buNone/>
              <a:defRPr sz="94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8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509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0765" y="5063133"/>
            <a:ext cx="5787851" cy="597731"/>
          </a:xfrm>
        </p:spPr>
        <p:txBody>
          <a:bodyPr anchor="b"/>
          <a:lstStyle>
            <a:lvl1pPr algn="l">
              <a:defRPr sz="210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90765" y="646286"/>
            <a:ext cx="5787851" cy="4339828"/>
          </a:xfrm>
        </p:spPr>
        <p:txBody>
          <a:bodyPr/>
          <a:lstStyle>
            <a:lvl1pPr marL="0" indent="0">
              <a:buNone/>
              <a:defRPr sz="3375"/>
            </a:lvl1pPr>
            <a:lvl2pPr marL="482209" indent="0">
              <a:buNone/>
              <a:defRPr sz="2953"/>
            </a:lvl2pPr>
            <a:lvl3pPr marL="964418" indent="0">
              <a:buNone/>
              <a:defRPr sz="2531"/>
            </a:lvl3pPr>
            <a:lvl4pPr marL="1446627" indent="0">
              <a:buNone/>
              <a:defRPr sz="2109"/>
            </a:lvl4pPr>
            <a:lvl5pPr marL="1928835" indent="0">
              <a:buNone/>
              <a:defRPr sz="2109"/>
            </a:lvl5pPr>
            <a:lvl6pPr marL="2411044" indent="0">
              <a:buNone/>
              <a:defRPr sz="2109"/>
            </a:lvl6pPr>
            <a:lvl7pPr marL="2893253" indent="0">
              <a:buNone/>
              <a:defRPr sz="2109"/>
            </a:lvl7pPr>
            <a:lvl8pPr marL="3375462" indent="0">
              <a:buNone/>
              <a:defRPr sz="2109"/>
            </a:lvl8pPr>
            <a:lvl9pPr marL="3857671" indent="0">
              <a:buNone/>
              <a:defRPr sz="210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90765" y="5660864"/>
            <a:ext cx="5787851" cy="848878"/>
          </a:xfrm>
        </p:spPr>
        <p:txBody>
          <a:bodyPr/>
          <a:lstStyle>
            <a:lvl1pPr marL="0" indent="0">
              <a:buNone/>
              <a:defRPr sz="1477"/>
            </a:lvl1pPr>
            <a:lvl2pPr marL="482209" indent="0">
              <a:buNone/>
              <a:defRPr sz="1266"/>
            </a:lvl2pPr>
            <a:lvl3pPr marL="964418" indent="0">
              <a:buNone/>
              <a:defRPr sz="1055"/>
            </a:lvl3pPr>
            <a:lvl4pPr marL="1446627" indent="0">
              <a:buNone/>
              <a:defRPr sz="949"/>
            </a:lvl4pPr>
            <a:lvl5pPr marL="1928835" indent="0">
              <a:buNone/>
              <a:defRPr sz="949"/>
            </a:lvl5pPr>
            <a:lvl6pPr marL="2411044" indent="0">
              <a:buNone/>
              <a:defRPr sz="949"/>
            </a:lvl6pPr>
            <a:lvl7pPr marL="2893253" indent="0">
              <a:buNone/>
              <a:defRPr sz="949"/>
            </a:lvl7pPr>
            <a:lvl8pPr marL="3375462" indent="0">
              <a:buNone/>
              <a:defRPr sz="949"/>
            </a:lvl8pPr>
            <a:lvl9pPr marL="3857671" indent="0">
              <a:buNone/>
              <a:defRPr sz="94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83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56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3653" y="289658"/>
            <a:ext cx="2170444" cy="61715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2321" y="289658"/>
            <a:ext cx="6350558" cy="61715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39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37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1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03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1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86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58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598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C6026-618C-4809-BF85-128A051120B0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6E2F2-35E8-4A98-B639-CCB7C5A84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1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2321" y="289657"/>
            <a:ext cx="8681776" cy="1205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321" y="1687711"/>
            <a:ext cx="8681776" cy="477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2321" y="6703963"/>
            <a:ext cx="2250831" cy="3850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11/16/2020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5859" y="6703963"/>
            <a:ext cx="3054699" cy="3850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3266" y="6703963"/>
            <a:ext cx="2250831" cy="3850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8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64418" rtl="0" eaLnBrk="1" latinLnBrk="0" hangingPunct="1">
        <a:spcBef>
          <a:spcPct val="0"/>
        </a:spcBef>
        <a:buNone/>
        <a:defRPr sz="46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657" indent="-361657" algn="l" defTabSz="964418" rtl="0" eaLnBrk="1" latinLnBrk="0" hangingPunct="1">
        <a:spcBef>
          <a:spcPct val="20000"/>
        </a:spcBef>
        <a:buFont typeface="Arial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1pPr>
      <a:lvl2pPr marL="783589" indent="-301381" algn="l" defTabSz="964418" rtl="0" eaLnBrk="1" latinLnBrk="0" hangingPunct="1">
        <a:spcBef>
          <a:spcPct val="20000"/>
        </a:spcBef>
        <a:buFont typeface="Arial" pitchFamily="34" charset="0"/>
        <a:buChar char="–"/>
        <a:defRPr sz="2953" kern="1200">
          <a:solidFill>
            <a:schemeClr val="tx1"/>
          </a:solidFill>
          <a:latin typeface="+mn-lt"/>
          <a:ea typeface="+mn-ea"/>
          <a:cs typeface="+mn-cs"/>
        </a:defRPr>
      </a:lvl2pPr>
      <a:lvl3pPr marL="1205522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3pPr>
      <a:lvl4pPr marL="1687731" indent="-241104" algn="l" defTabSz="964418" rtl="0" eaLnBrk="1" latinLnBrk="0" hangingPunct="1">
        <a:spcBef>
          <a:spcPct val="20000"/>
        </a:spcBef>
        <a:buFont typeface="Arial" pitchFamily="34" charset="0"/>
        <a:buChar char="–"/>
        <a:defRPr sz="2109" kern="1200">
          <a:solidFill>
            <a:schemeClr val="tx1"/>
          </a:solidFill>
          <a:latin typeface="+mn-lt"/>
          <a:ea typeface="+mn-ea"/>
          <a:cs typeface="+mn-cs"/>
        </a:defRPr>
      </a:lvl4pPr>
      <a:lvl5pPr marL="2169940" indent="-241104" algn="l" defTabSz="964418" rtl="0" eaLnBrk="1" latinLnBrk="0" hangingPunct="1">
        <a:spcBef>
          <a:spcPct val="20000"/>
        </a:spcBef>
        <a:buFont typeface="Arial" pitchFamily="34" charset="0"/>
        <a:buChar char="»"/>
        <a:defRPr sz="2109" kern="1200">
          <a:solidFill>
            <a:schemeClr val="tx1"/>
          </a:solidFill>
          <a:latin typeface="+mn-lt"/>
          <a:ea typeface="+mn-ea"/>
          <a:cs typeface="+mn-cs"/>
        </a:defRPr>
      </a:lvl5pPr>
      <a:lvl6pPr marL="2652149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6pPr>
      <a:lvl7pPr marL="3134357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7pPr>
      <a:lvl8pPr marL="3616566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8pPr>
      <a:lvl9pPr marL="4098775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209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418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627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835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1044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3253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462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671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emf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8.emf"/><Relationship Id="rId7" Type="http://schemas.openxmlformats.org/officeDocument/2006/relationships/slide" Target="slide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11" Type="http://schemas.openxmlformats.org/officeDocument/2006/relationships/image" Target="../media/image30.emf"/><Relationship Id="rId5" Type="http://schemas.openxmlformats.org/officeDocument/2006/relationships/image" Target="../media/image25.wmf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emf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6.emf"/><Relationship Id="rId4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7.emf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8.emf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9.emf"/><Relationship Id="rId4" Type="http://schemas.openxmlformats.org/officeDocument/2006/relationships/image" Target="../media/image2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7.tiff"/><Relationship Id="rId7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2.tiff"/><Relationship Id="rId4" Type="http://schemas.openxmlformats.org/officeDocument/2006/relationships/image" Target="../media/image9.tiff"/><Relationship Id="rId9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slide" Target="slide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image" Target="../media/image24.png"/><Relationship Id="rId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89" y="265971"/>
            <a:ext cx="11420035" cy="617434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567117" y="2910142"/>
            <a:ext cx="7133879" cy="99963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孪生级联超</a:t>
            </a:r>
            <a:r>
              <a:rPr lang="zh-CN" altLang="en-US" sz="2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分辨神经网络</a:t>
            </a:r>
            <a:r>
              <a:rPr lang="en-US" altLang="zh-CN" sz="2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(Siamese </a:t>
            </a:r>
            <a:r>
              <a:rPr lang="en-US" altLang="zh-CN" sz="2800" b="1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LapSRN</a:t>
            </a:r>
            <a:r>
              <a:rPr lang="en-US" altLang="zh-CN" sz="2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纤维瘤多光子图像清晰</a:t>
            </a:r>
            <a:r>
              <a:rPr lang="zh-CN" altLang="en-US" sz="2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化的应用</a:t>
            </a:r>
            <a:r>
              <a:rPr lang="zh-CN" altLang="en-US" sz="2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及分析</a:t>
            </a:r>
            <a:endParaRPr 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5318" y="1067328"/>
            <a:ext cx="4723448" cy="96019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福建师范大学</a:t>
            </a:r>
            <a:endParaRPr lang="en-US" altLang="zh-CN" sz="28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latinLnBrk="1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光电与信息工程学院</a:t>
            </a:r>
            <a:endParaRPr 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345531" y="3161109"/>
            <a:ext cx="221586" cy="221586"/>
          </a:xfrm>
          <a:custGeom>
            <a:avLst/>
            <a:gdLst/>
            <a:ahLst/>
            <a:cxnLst/>
            <a:rect l="l" t="t" r="r" b="b"/>
            <a:pathLst>
              <a:path w="210096" h="210096">
                <a:moveTo>
                  <a:pt x="210096" y="105048"/>
                </a:moveTo>
                <a:cubicBezTo>
                  <a:pt x="210096" y="163065"/>
                  <a:pt x="163065" y="210096"/>
                  <a:pt x="105048" y="210096"/>
                </a:cubicBezTo>
                <a:cubicBezTo>
                  <a:pt x="47031" y="210096"/>
                  <a:pt x="0" y="163065"/>
                  <a:pt x="0" y="105048"/>
                </a:cubicBezTo>
                <a:cubicBezTo>
                  <a:pt x="0" y="47031"/>
                  <a:pt x="47031" y="0"/>
                  <a:pt x="105048" y="0"/>
                </a:cubicBezTo>
                <a:cubicBezTo>
                  <a:pt x="163065" y="0"/>
                  <a:pt x="210096" y="47031"/>
                  <a:pt x="210096" y="10504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7" name="Freeform 6"/>
          <p:cNvSpPr/>
          <p:nvPr/>
        </p:nvSpPr>
        <p:spPr>
          <a:xfrm rot="5400000">
            <a:off x="-1164128" y="2450860"/>
            <a:ext cx="4860975" cy="2441004"/>
          </a:xfrm>
          <a:custGeom>
            <a:avLst/>
            <a:gdLst/>
            <a:ahLst/>
            <a:cxnLst/>
            <a:rect l="l" t="t" r="r" b="b"/>
            <a:pathLst>
              <a:path w="4608924" h="2314433">
                <a:moveTo>
                  <a:pt x="4608924" y="2308508"/>
                </a:moveTo>
                <a:cubicBezTo>
                  <a:pt x="4608924" y="1033558"/>
                  <a:pt x="3577181" y="0"/>
                  <a:pt x="2304462" y="0"/>
                </a:cubicBezTo>
                <a:cubicBezTo>
                  <a:pt x="1031743" y="0"/>
                  <a:pt x="0" y="1033558"/>
                  <a:pt x="0" y="2308508"/>
                </a:cubicBezTo>
                <a:cubicBezTo>
                  <a:pt x="0" y="2308508"/>
                  <a:pt x="4593532" y="2314434"/>
                  <a:pt x="4608924" y="230850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FFFFFF">
                <a:alpha val="54117"/>
              </a:srgbClr>
            </a:solidFill>
            <a:prstDash val="solid"/>
            <a:miter/>
          </a:ln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8" name="Freeform 7"/>
          <p:cNvSpPr/>
          <p:nvPr/>
        </p:nvSpPr>
        <p:spPr>
          <a:xfrm rot="16200000">
            <a:off x="8453145" y="2571411"/>
            <a:ext cx="4860975" cy="2441004"/>
          </a:xfrm>
          <a:custGeom>
            <a:avLst/>
            <a:gdLst/>
            <a:ahLst/>
            <a:cxnLst/>
            <a:rect l="l" t="t" r="r" b="b"/>
            <a:pathLst>
              <a:path w="4608924" h="2314433">
                <a:moveTo>
                  <a:pt x="4608924" y="2308508"/>
                </a:moveTo>
                <a:cubicBezTo>
                  <a:pt x="4608924" y="1033558"/>
                  <a:pt x="3577181" y="0"/>
                  <a:pt x="2304462" y="0"/>
                </a:cubicBezTo>
                <a:cubicBezTo>
                  <a:pt x="1031743" y="0"/>
                  <a:pt x="0" y="1033558"/>
                  <a:pt x="0" y="2308508"/>
                </a:cubicBezTo>
                <a:cubicBezTo>
                  <a:pt x="0" y="2308508"/>
                  <a:pt x="4593532" y="2314434"/>
                  <a:pt x="4608924" y="230850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FFFFFF">
                <a:alpha val="54117"/>
              </a:srgbClr>
            </a:solidFill>
            <a:prstDash val="solid"/>
            <a:miter/>
          </a:ln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" name="Freeform 8"/>
          <p:cNvSpPr/>
          <p:nvPr/>
        </p:nvSpPr>
        <p:spPr>
          <a:xfrm>
            <a:off x="9632156" y="3281660"/>
            <a:ext cx="221586" cy="221586"/>
          </a:xfrm>
          <a:custGeom>
            <a:avLst/>
            <a:gdLst/>
            <a:ahLst/>
            <a:cxnLst/>
            <a:rect l="l" t="t" r="r" b="b"/>
            <a:pathLst>
              <a:path w="210096" h="210096">
                <a:moveTo>
                  <a:pt x="210096" y="105048"/>
                </a:moveTo>
                <a:cubicBezTo>
                  <a:pt x="210096" y="163065"/>
                  <a:pt x="163065" y="210096"/>
                  <a:pt x="105048" y="210096"/>
                </a:cubicBezTo>
                <a:cubicBezTo>
                  <a:pt x="47031" y="210096"/>
                  <a:pt x="0" y="163065"/>
                  <a:pt x="0" y="105048"/>
                </a:cubicBezTo>
                <a:cubicBezTo>
                  <a:pt x="0" y="47031"/>
                  <a:pt x="47031" y="0"/>
                  <a:pt x="105048" y="0"/>
                </a:cubicBezTo>
                <a:cubicBezTo>
                  <a:pt x="163065" y="0"/>
                  <a:pt x="210096" y="47031"/>
                  <a:pt x="210096" y="10504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" name="Freeform 9"/>
          <p:cNvSpPr/>
          <p:nvPr/>
        </p:nvSpPr>
        <p:spPr>
          <a:xfrm rot="5400000">
            <a:off x="1401" y="5397894"/>
            <a:ext cx="1451784" cy="734123"/>
          </a:xfrm>
          <a:custGeom>
            <a:avLst/>
            <a:gdLst/>
            <a:ahLst/>
            <a:cxnLst/>
            <a:rect l="l" t="t" r="r" b="b"/>
            <a:pathLst>
              <a:path w="1376506" h="696057">
                <a:moveTo>
                  <a:pt x="1376507" y="694276"/>
                </a:moveTo>
                <a:cubicBezTo>
                  <a:pt x="1376507" y="310839"/>
                  <a:pt x="1068365" y="0"/>
                  <a:pt x="688254" y="0"/>
                </a:cubicBezTo>
                <a:cubicBezTo>
                  <a:pt x="308142" y="0"/>
                  <a:pt x="0" y="310839"/>
                  <a:pt x="0" y="694276"/>
                </a:cubicBezTo>
                <a:cubicBezTo>
                  <a:pt x="0" y="694276"/>
                  <a:pt x="1371910" y="696058"/>
                  <a:pt x="1376507" y="694276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FFFFFF">
                <a:alpha val="54117"/>
              </a:srgbClr>
            </a:solidFill>
            <a:prstDash val="solid"/>
            <a:miter/>
          </a:ln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1" name="Freeform 10"/>
          <p:cNvSpPr/>
          <p:nvPr/>
        </p:nvSpPr>
        <p:spPr>
          <a:xfrm rot="16200000">
            <a:off x="10824182" y="1419718"/>
            <a:ext cx="1451784" cy="734123"/>
          </a:xfrm>
          <a:custGeom>
            <a:avLst/>
            <a:gdLst/>
            <a:ahLst/>
            <a:cxnLst/>
            <a:rect l="l" t="t" r="r" b="b"/>
            <a:pathLst>
              <a:path w="1376506" h="696057">
                <a:moveTo>
                  <a:pt x="1376507" y="694276"/>
                </a:moveTo>
                <a:cubicBezTo>
                  <a:pt x="1376507" y="310839"/>
                  <a:pt x="1068365" y="0"/>
                  <a:pt x="688254" y="0"/>
                </a:cubicBezTo>
                <a:cubicBezTo>
                  <a:pt x="308142" y="0"/>
                  <a:pt x="0" y="310839"/>
                  <a:pt x="0" y="694276"/>
                </a:cubicBezTo>
                <a:cubicBezTo>
                  <a:pt x="0" y="694276"/>
                  <a:pt x="1371910" y="696058"/>
                  <a:pt x="1376507" y="694276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FFFFFF">
                <a:alpha val="54117"/>
              </a:srgbClr>
            </a:solidFill>
            <a:prstDash val="solid"/>
            <a:miter/>
          </a:ln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88" y="893417"/>
            <a:ext cx="1232608" cy="1232608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792354" y="4693893"/>
            <a:ext cx="6790521" cy="107106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汇报人：郑国庆</a:t>
            </a:r>
            <a:endParaRPr lang="en-US" altLang="zh-CN" sz="20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latinLnBrk="1">
              <a:lnSpc>
                <a:spcPct val="116199"/>
              </a:lnSpc>
            </a:pPr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专业：网络工程</a:t>
            </a:r>
            <a:endParaRPr lang="en-US" altLang="zh-CN" sz="20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latinLnBrk="1">
              <a:lnSpc>
                <a:spcPct val="116199"/>
              </a:lnSpc>
            </a:pPr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指导老师：徐哲鑫</a:t>
            </a:r>
            <a:endParaRPr 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7034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4904" y="1030593"/>
            <a:ext cx="11426032" cy="494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10244" y="325942"/>
            <a:ext cx="2327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5-1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104" y="1109764"/>
            <a:ext cx="1038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prstClr val="white"/>
                </a:solidFill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Charbonnier_loss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smtClean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8985F"/>
                </a:solidFill>
                <a:latin typeface="Consolas" panose="020B0609020204030204" pitchFamily="49" charset="0"/>
              </a:rPr>
              <a:t>1e</a:t>
            </a:r>
            <a:r>
              <a:rPr lang="en-US" altLang="zh-CN" dirty="0">
                <a:solidFill>
                  <a:srgbClr val="D8985F"/>
                </a:solidFill>
                <a:latin typeface="Consolas" panose="020B0609020204030204" pitchFamily="49" charset="0"/>
              </a:rPr>
              <a:t>-8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perception_loss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8985F"/>
                </a:solidFill>
                <a:latin typeface="Consolas" panose="020B0609020204030204" pitchFamily="49" charset="0"/>
              </a:rPr>
              <a:t>2e</a:t>
            </a:r>
            <a:r>
              <a:rPr lang="en-US" altLang="zh-CN" dirty="0">
                <a:solidFill>
                  <a:srgbClr val="D8985F"/>
                </a:solidFill>
                <a:latin typeface="Consolas" panose="020B0609020204030204" pitchFamily="49" charset="0"/>
              </a:rPr>
              <a:t>-8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tv_loss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Freeform 1"/>
          <p:cNvSpPr/>
          <p:nvPr/>
        </p:nvSpPr>
        <p:spPr>
          <a:xfrm rot="5400000">
            <a:off x="254592" y="393510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261738"/>
            <a:ext cx="4808678" cy="880702"/>
          </a:xfrm>
          <a:prstGeom prst="rect">
            <a:avLst/>
          </a:prstGeom>
        </p:spPr>
      </p:pic>
      <p:sp>
        <p:nvSpPr>
          <p:cNvPr id="23" name="TextBox 6"/>
          <p:cNvSpPr txBox="1"/>
          <p:nvPr/>
        </p:nvSpPr>
        <p:spPr>
          <a:xfrm>
            <a:off x="367974" y="1792979"/>
            <a:ext cx="11426032" cy="13849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err="1">
                <a:solidFill>
                  <a:srgbClr val="0E419C"/>
                </a:solidFill>
                <a:latin typeface="Microsoft YaHei"/>
                <a:ea typeface="Microsoft YaHei"/>
              </a:rPr>
              <a:t>L1</a:t>
            </a:r>
            <a:r>
              <a:rPr lang="en-US" altLang="zh-CN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 </a:t>
            </a:r>
            <a:r>
              <a:rPr lang="en-US" altLang="zh-CN" sz="2000" b="1" dirty="0" err="1" smtClean="0">
                <a:solidFill>
                  <a:srgbClr val="0E419C"/>
                </a:solidFill>
                <a:latin typeface="Microsoft YaHei"/>
                <a:ea typeface="Microsoft YaHei"/>
              </a:rPr>
              <a:t>Charbonnier</a:t>
            </a:r>
            <a:r>
              <a:rPr lang="en-US" altLang="zh-CN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 Loss: 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利用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像素损失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衡量生成的高分辨率图像和参考高分辨率图像之间像素差异。像素损失使得生成高分辨率图像和参考高分辨率图像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像素值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上接近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。同时运用</a:t>
            </a:r>
            <a:r>
              <a:rPr lang="en-US" altLang="zh-CN" sz="2000" b="1" dirty="0" err="1">
                <a:solidFill>
                  <a:srgbClr val="0E419C"/>
                </a:solidFill>
                <a:latin typeface="Microsoft YaHei"/>
                <a:ea typeface="Microsoft YaHei"/>
              </a:rPr>
              <a:t>L1</a:t>
            </a:r>
            <a:r>
              <a:rPr lang="en-US" altLang="zh-CN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 </a:t>
            </a:r>
            <a:r>
              <a:rPr lang="en-US" altLang="zh-CN" sz="2000" b="1" dirty="0" err="1">
                <a:solidFill>
                  <a:srgbClr val="0E419C"/>
                </a:solidFill>
                <a:latin typeface="Microsoft YaHei"/>
                <a:ea typeface="Microsoft YaHei"/>
              </a:rPr>
              <a:t>Charbonnier</a:t>
            </a:r>
            <a:r>
              <a:rPr lang="en-US" altLang="zh-CN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损失函数生成高分辨率图像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不会过于平滑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且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收敛性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能好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。</a:t>
            </a:r>
            <a:endParaRPr lang="en-US" altLang="zh-CN" sz="2000" b="1" dirty="0">
              <a:solidFill>
                <a:srgbClr val="0E419C"/>
              </a:solidFill>
              <a:latin typeface="Microsoft YaHei"/>
              <a:ea typeface="Microsoft YaHei"/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764363"/>
              </p:ext>
            </p:extLst>
          </p:nvPr>
        </p:nvGraphicFramePr>
        <p:xfrm>
          <a:off x="5327650" y="2597150"/>
          <a:ext cx="11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1" name="Equation" r:id="rId4" imgW="114120" imgH="380880" progId="Equation.DSMT4">
                  <p:embed/>
                </p:oleObj>
              </mc:Choice>
              <mc:Fallback>
                <p:oleObj name="Equation" r:id="rId4" imgW="1141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27650" y="2597150"/>
                        <a:ext cx="114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图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" y="5448188"/>
            <a:ext cx="5548365" cy="862144"/>
          </a:xfrm>
          <a:prstGeom prst="rect">
            <a:avLst/>
          </a:prstGeom>
        </p:spPr>
      </p:pic>
      <p:sp>
        <p:nvSpPr>
          <p:cNvPr id="44" name="TextBox 6"/>
          <p:cNvSpPr txBox="1"/>
          <p:nvPr/>
        </p:nvSpPr>
        <p:spPr>
          <a:xfrm>
            <a:off x="367974" y="4315946"/>
            <a:ext cx="11426032" cy="9233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Total </a:t>
            </a:r>
            <a:r>
              <a:rPr lang="en-US" altLang="zh-CN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Variation Loss :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为了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抑制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生成的高分辨率图像中的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噪声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。</a:t>
            </a:r>
            <a:r>
              <a:rPr lang="en-US" altLang="zh-CN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TV 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损失被定义为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相邻像素间绝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对差之和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，同时可以测量图像中的噪声有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多少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。</a:t>
            </a:r>
            <a:endParaRPr lang="en-US" altLang="zh-CN" sz="2000" b="1" dirty="0">
              <a:solidFill>
                <a:srgbClr val="0E419C"/>
              </a:solidFill>
              <a:latin typeface="Microsoft YaHei"/>
              <a:ea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5384800" y="5556094"/>
                <a:ext cx="576911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是被评估图像的高度，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是被评估图</m:t>
                      </m:r>
                    </m:oMath>
                  </m:oMathPara>
                </a14:m>
                <a:endParaRPr lang="en-US" altLang="zh-CN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像的宽度，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是被评估图像的通道数。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00" y="5556094"/>
                <a:ext cx="5769110" cy="646331"/>
              </a:xfrm>
              <a:prstGeom prst="rect">
                <a:avLst/>
              </a:prstGeom>
              <a:blipFill>
                <a:blip r:embed="rId8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044227" y="3423538"/>
                <a:ext cx="6147773" cy="646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是被评估图像的高度，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是被评估图像的宽度，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是被评</m:t>
                            </m:r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估图像的通道数，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是为了数值稳定的常数，取值为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。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27" y="3423538"/>
                <a:ext cx="6147773" cy="646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8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4904" y="1030593"/>
            <a:ext cx="11426032" cy="494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10244" y="325942"/>
            <a:ext cx="2297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5-2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104" y="1109764"/>
            <a:ext cx="1038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prstClr val="white"/>
                </a:solidFill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Charbonnier_loss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smtClean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8985F"/>
                </a:solidFill>
                <a:latin typeface="Consolas" panose="020B0609020204030204" pitchFamily="49" charset="0"/>
              </a:rPr>
              <a:t>1e</a:t>
            </a:r>
            <a:r>
              <a:rPr lang="en-US" altLang="zh-CN" dirty="0">
                <a:solidFill>
                  <a:srgbClr val="D8985F"/>
                </a:solidFill>
                <a:latin typeface="Consolas" panose="020B0609020204030204" pitchFamily="49" charset="0"/>
              </a:rPr>
              <a:t>-8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perception_loss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8985F"/>
                </a:solidFill>
                <a:latin typeface="Consolas" panose="020B0609020204030204" pitchFamily="49" charset="0"/>
              </a:rPr>
              <a:t>2e</a:t>
            </a:r>
            <a:r>
              <a:rPr lang="en-US" altLang="zh-CN" dirty="0">
                <a:solidFill>
                  <a:srgbClr val="D8985F"/>
                </a:solidFill>
                <a:latin typeface="Consolas" panose="020B0609020204030204" pitchFamily="49" charset="0"/>
              </a:rPr>
              <a:t>-8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tv_loss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Freeform 1"/>
          <p:cNvSpPr/>
          <p:nvPr/>
        </p:nvSpPr>
        <p:spPr>
          <a:xfrm rot="5400000">
            <a:off x="254592" y="393510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22" y="4146994"/>
            <a:ext cx="5759556" cy="945326"/>
          </a:xfrm>
          <a:prstGeom prst="rect">
            <a:avLst/>
          </a:prstGeom>
        </p:spPr>
      </p:pic>
      <p:sp>
        <p:nvSpPr>
          <p:cNvPr id="23" name="TextBox 6"/>
          <p:cNvSpPr txBox="1"/>
          <p:nvPr/>
        </p:nvSpPr>
        <p:spPr>
          <a:xfrm>
            <a:off x="374904" y="1663694"/>
            <a:ext cx="11426032" cy="18466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Perception Loss : 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像素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损失没有考虑图像感知质量，为了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避免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出现生成的高分辨率图像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缺乏高频细节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，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从而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造成感知上有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过于光滑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的纹理的情况。感知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损失可以将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从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分类网络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中学到的分层图像特征的知识转移到图像超分辨率网络。感知损失使得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输出生成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的高分辨率图像在</a:t>
            </a:r>
            <a:r>
              <a:rPr lang="zh-CN" altLang="en-US" sz="2000" b="1" dirty="0">
                <a:solidFill>
                  <a:srgbClr val="FF0000"/>
                </a:solidFill>
                <a:latin typeface="Microsoft YaHei"/>
                <a:ea typeface="Microsoft YaHei"/>
              </a:rPr>
              <a:t>感知上逼近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参考高分辨率图像，而不是精准匹配像素，从而在视觉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效果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上图像感知质量更好。</a:t>
            </a:r>
            <a:endParaRPr lang="en-US" altLang="zh-CN" sz="2000" b="1" dirty="0">
              <a:solidFill>
                <a:srgbClr val="0E419C"/>
              </a:solidFill>
              <a:latin typeface="Microsoft YaHei"/>
              <a:ea typeface="Microsoft YaHei"/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327650" y="2597150"/>
          <a:ext cx="11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0" name="Equation" r:id="rId4" imgW="114120" imgH="380880" progId="Equation.DSMT4">
                  <p:embed/>
                </p:oleObj>
              </mc:Choice>
              <mc:Fallback>
                <p:oleObj name="Equation" r:id="rId4" imgW="114120" imgH="380880" progId="Equation.DSMT4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27650" y="2597150"/>
                        <a:ext cx="114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" y="4146994"/>
            <a:ext cx="759600" cy="76064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537323" y="4182099"/>
            <a:ext cx="1534499" cy="6630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/>
              <a:t>Vgg16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3476315" y="3827840"/>
            <a:ext cx="207034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1183642" y="4414353"/>
            <a:ext cx="310551" cy="22592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3114952" y="4430789"/>
            <a:ext cx="310551" cy="22592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" y="5619235"/>
            <a:ext cx="759600" cy="76064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537323" y="5654340"/>
            <a:ext cx="1534499" cy="6630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/>
              <a:t>Vgg16</a:t>
            </a:r>
            <a:endParaRPr lang="en-US" altLang="zh-CN" b="1" dirty="0"/>
          </a:p>
        </p:txBody>
      </p:sp>
      <p:sp>
        <p:nvSpPr>
          <p:cNvPr id="27" name="矩形 26">
            <a:hlinkClick r:id="rId7" action="ppaction://hlinksldjump"/>
          </p:cNvPr>
          <p:cNvSpPr/>
          <p:nvPr/>
        </p:nvSpPr>
        <p:spPr>
          <a:xfrm>
            <a:off x="3476315" y="5300081"/>
            <a:ext cx="207034" cy="1371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右箭头 27"/>
          <p:cNvSpPr/>
          <p:nvPr/>
        </p:nvSpPr>
        <p:spPr>
          <a:xfrm>
            <a:off x="1183642" y="5886594"/>
            <a:ext cx="310551" cy="22592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3114952" y="5903030"/>
            <a:ext cx="310551" cy="22592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498" y="4845181"/>
            <a:ext cx="699537" cy="498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571609" y="5814889"/>
                <a:ext cx="66772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是体现第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层高度，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是体现第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层宽度，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是体现第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通道数。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609" y="5814889"/>
                <a:ext cx="6677235" cy="369332"/>
              </a:xfrm>
              <a:prstGeom prst="rect">
                <a:avLst/>
              </a:prstGeom>
              <a:blipFill>
                <a:blip r:embed="rId10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904" y="6379875"/>
            <a:ext cx="715131" cy="31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4904" y="1030593"/>
            <a:ext cx="11472772" cy="804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10244" y="325942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5-3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104" y="1109764"/>
            <a:ext cx="1038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optimizer_r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optim.</a:t>
            </a:r>
            <a:r>
              <a:rPr lang="en-US" altLang="zh-CN" dirty="0" err="1">
                <a:solidFill>
                  <a:srgbClr val="52ADF2"/>
                </a:solidFill>
                <a:latin typeface="Consolas" panose="020B0609020204030204" pitchFamily="49" charset="0"/>
              </a:rPr>
              <a:t>Adagrad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AAB1C0"/>
                </a:solidFill>
                <a:latin typeface="Consolas" panose="020B0609020204030204" pitchFamily="49" charset="0"/>
              </a:rPr>
              <a:t>model_r.</a:t>
            </a:r>
            <a:r>
              <a:rPr lang="en-US" altLang="zh-CN" dirty="0" err="1">
                <a:solidFill>
                  <a:srgbClr val="52ADF2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(), </a:t>
            </a:r>
            <a:r>
              <a:rPr lang="en-US" altLang="zh-CN" i="1" dirty="0" err="1">
                <a:solidFill>
                  <a:srgbClr val="EF596F"/>
                </a:solidFill>
                <a:latin typeface="Consolas" panose="020B0609020204030204" pitchFamily="49" charset="0"/>
              </a:rPr>
              <a:t>lr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solidFill>
                  <a:srgbClr val="AAB1C0"/>
                </a:solidFill>
                <a:latin typeface="Consolas" panose="020B0609020204030204" pitchFamily="49" charset="0"/>
              </a:rPr>
              <a:t>lr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i="1" dirty="0" err="1">
                <a:solidFill>
                  <a:srgbClr val="EF596F"/>
                </a:solidFill>
                <a:latin typeface="Consolas" panose="020B0609020204030204" pitchFamily="49" charset="0"/>
              </a:rPr>
              <a:t>weight_decay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solidFill>
                  <a:srgbClr val="D8985F"/>
                </a:solidFill>
                <a:latin typeface="Consolas" panose="020B0609020204030204" pitchFamily="49" charset="0"/>
              </a:rPr>
              <a:t>1e</a:t>
            </a:r>
            <a:r>
              <a:rPr lang="en-US" altLang="zh-CN" dirty="0">
                <a:solidFill>
                  <a:srgbClr val="D8985F"/>
                </a:solidFill>
                <a:latin typeface="Consolas" panose="020B0609020204030204" pitchFamily="49" charset="0"/>
              </a:rPr>
              <a:t>-5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optimizer_g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optim.</a:t>
            </a:r>
            <a:r>
              <a:rPr lang="en-US" altLang="zh-CN" dirty="0" err="1">
                <a:solidFill>
                  <a:srgbClr val="52ADF2"/>
                </a:solidFill>
                <a:latin typeface="Consolas" panose="020B0609020204030204" pitchFamily="49" charset="0"/>
              </a:rPr>
              <a:t>Adagrad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AAB1C0"/>
                </a:solidFill>
                <a:latin typeface="Consolas" panose="020B0609020204030204" pitchFamily="49" charset="0"/>
              </a:rPr>
              <a:t>model_g.</a:t>
            </a:r>
            <a:r>
              <a:rPr lang="en-US" altLang="zh-CN" dirty="0" err="1">
                <a:solidFill>
                  <a:srgbClr val="52ADF2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(), </a:t>
            </a:r>
            <a:r>
              <a:rPr lang="en-US" altLang="zh-CN" i="1" dirty="0" err="1">
                <a:solidFill>
                  <a:srgbClr val="EF596F"/>
                </a:solidFill>
                <a:latin typeface="Consolas" panose="020B0609020204030204" pitchFamily="49" charset="0"/>
              </a:rPr>
              <a:t>lr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solidFill>
                  <a:srgbClr val="AAB1C0"/>
                </a:solidFill>
                <a:latin typeface="Consolas" panose="020B0609020204030204" pitchFamily="49" charset="0"/>
              </a:rPr>
              <a:t>lr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i="1" dirty="0" err="1">
                <a:solidFill>
                  <a:srgbClr val="EF596F"/>
                </a:solidFill>
                <a:latin typeface="Consolas" panose="020B0609020204030204" pitchFamily="49" charset="0"/>
              </a:rPr>
              <a:t>weight_decay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solidFill>
                  <a:srgbClr val="D8985F"/>
                </a:solidFill>
                <a:latin typeface="Consolas" panose="020B0609020204030204" pitchFamily="49" charset="0"/>
              </a:rPr>
              <a:t>1e</a:t>
            </a:r>
            <a:r>
              <a:rPr lang="en-US" altLang="zh-CN" dirty="0">
                <a:solidFill>
                  <a:srgbClr val="D8985F"/>
                </a:solidFill>
                <a:latin typeface="Consolas" panose="020B0609020204030204" pitchFamily="49" charset="0"/>
              </a:rPr>
              <a:t>-5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4904" y="27255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zh-CN" altLang="en-US" b="1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医学造影成像领域</a:t>
            </a:r>
            <a:endParaRPr lang="zh-CN" altLang="en-US" b="0" i="0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0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   现代医学常常要借助 </a:t>
            </a:r>
            <a:r>
              <a:rPr lang="en-US" altLang="zh-CN" b="0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CT</a:t>
            </a:r>
            <a:r>
              <a:rPr lang="zh-CN" altLang="en-US" b="0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b="0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超、核</a:t>
            </a:r>
            <a:r>
              <a:rPr lang="zh-CN" altLang="en-US" b="0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磁、激光扫描等</a:t>
            </a:r>
            <a:r>
              <a:rPr lang="zh-CN" altLang="en-US" b="0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手段造影成像，作为判断病情的重要手段</a:t>
            </a:r>
            <a:r>
              <a:rPr lang="zh-CN" altLang="en-US" b="0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。激光扫描成像在</a:t>
            </a:r>
            <a:r>
              <a:rPr lang="zh-CN" altLang="en-US" b="0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实际应用中，受到设备、病人条件等限制，常常不能做到全角度扫描，故而在成像算法上也常常要面对</a:t>
            </a:r>
            <a:r>
              <a:rPr lang="zh-CN" altLang="en-US" b="0" i="0" dirty="0" smtClean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稀疏数据</a:t>
            </a:r>
            <a:r>
              <a:rPr lang="zh-CN" altLang="en-US" b="0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4904" y="4791670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Adagrad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可以对低频的参数做较大的更新，对高频的做较小的更新，也因此，对于</a:t>
            </a:r>
            <a:r>
              <a:rPr lang="zh-CN" altLang="en-US" i="0" dirty="0" smtClean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稀疏的数据</a:t>
            </a:r>
            <a:r>
              <a:rPr lang="zh-CN" altLang="en-US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它的表现很好，很好地提高了 </a:t>
            </a:r>
            <a:r>
              <a:rPr lang="en-US" altLang="zh-CN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SGD </a:t>
            </a:r>
            <a:r>
              <a:rPr lang="zh-CN" altLang="en-US" i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的鲁棒性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9" name="图片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32" y="2880246"/>
            <a:ext cx="4937844" cy="3822847"/>
          </a:xfrm>
          <a:prstGeom prst="rect">
            <a:avLst/>
          </a:prstGeom>
        </p:spPr>
      </p:pic>
      <p:sp>
        <p:nvSpPr>
          <p:cNvPr id="10" name="Freeform 1"/>
          <p:cNvSpPr/>
          <p:nvPr/>
        </p:nvSpPr>
        <p:spPr>
          <a:xfrm rot="5400000">
            <a:off x="254592" y="393510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sp>
        <p:nvSpPr>
          <p:cNvPr id="11" name="矩形 10"/>
          <p:cNvSpPr/>
          <p:nvPr/>
        </p:nvSpPr>
        <p:spPr>
          <a:xfrm>
            <a:off x="374904" y="1935392"/>
            <a:ext cx="11472772" cy="478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0565" y="1988424"/>
            <a:ext cx="10750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Optimizer_h</a:t>
            </a:r>
            <a:r>
              <a:rPr lang="en-US" altLang="zh-CN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optim.</a:t>
            </a:r>
            <a:r>
              <a:rPr lang="en-US" altLang="zh-CN" b="0" dirty="0" err="1" smtClean="0">
                <a:solidFill>
                  <a:srgbClr val="52ADF2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zh-CN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altLang="zh-CN" b="0" dirty="0" err="1" smtClean="0">
                <a:solidFill>
                  <a:srgbClr val="52ADF2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zh-CN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altLang="zh-CN" b="0" i="1" dirty="0" err="1" smtClean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err="1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i="1" dirty="0" smtClean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momentum</a:t>
            </a:r>
            <a:r>
              <a:rPr lang="en-US" altLang="zh-CN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smtClean="0">
                <a:solidFill>
                  <a:srgbClr val="D8985F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altLang="zh-CN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i="1" dirty="0" err="1" smtClean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weight_decay</a:t>
            </a:r>
            <a:r>
              <a:rPr lang="en-US" altLang="zh-CN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err="1" smtClean="0">
                <a:solidFill>
                  <a:srgbClr val="D8985F"/>
                </a:solidFill>
                <a:effectLst/>
                <a:latin typeface="Consolas" panose="020B0609020204030204" pitchFamily="49" charset="0"/>
              </a:rPr>
              <a:t>1e</a:t>
            </a:r>
            <a:r>
              <a:rPr lang="en-US" altLang="zh-CN" b="0" dirty="0" smtClean="0">
                <a:solidFill>
                  <a:srgbClr val="D8985F"/>
                </a:solidFill>
                <a:effectLst/>
                <a:latin typeface="Consolas" panose="020B0609020204030204" pitchFamily="49" charset="0"/>
              </a:rPr>
              <a:t>-5</a:t>
            </a:r>
            <a:r>
              <a:rPr lang="en-US" altLang="zh-CN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4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"/>
          <p:cNvSpPr/>
          <p:nvPr/>
        </p:nvSpPr>
        <p:spPr>
          <a:xfrm rot="5400000">
            <a:off x="196208" y="302837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30" name="TextBox 2"/>
          <p:cNvSpPr txBox="1"/>
          <p:nvPr/>
        </p:nvSpPr>
        <p:spPr>
          <a:xfrm>
            <a:off x="766907" y="231406"/>
            <a:ext cx="9635964" cy="4941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6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后处理</a:t>
            </a:r>
            <a:endParaRPr lang="en-US" sz="116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58" y="1018629"/>
            <a:ext cx="1980000" cy="198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0" y="2482120"/>
            <a:ext cx="1980000" cy="198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21545" y="3136622"/>
            <a:ext cx="12608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基于拉普拉斯算子边缘提取的图像锐化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58" y="4013280"/>
            <a:ext cx="1980000" cy="198000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734859" y="3291540"/>
            <a:ext cx="349874" cy="3498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+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6" name="肘形连接符 15"/>
          <p:cNvCxnSpPr>
            <a:stCxn id="2" idx="3"/>
            <a:endCxn id="12" idx="0"/>
          </p:cNvCxnSpPr>
          <p:nvPr/>
        </p:nvCxnSpPr>
        <p:spPr>
          <a:xfrm>
            <a:off x="5231358" y="2008629"/>
            <a:ext cx="678438" cy="12829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6" idx="3"/>
            <a:endCxn id="12" idx="4"/>
          </p:cNvCxnSpPr>
          <p:nvPr/>
        </p:nvCxnSpPr>
        <p:spPr>
          <a:xfrm flipV="1">
            <a:off x="5231358" y="3641414"/>
            <a:ext cx="678438" cy="136186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6"/>
            <a:endCxn id="3" idx="1"/>
          </p:cNvCxnSpPr>
          <p:nvPr/>
        </p:nvCxnSpPr>
        <p:spPr>
          <a:xfrm>
            <a:off x="6084733" y="3466477"/>
            <a:ext cx="1010547" cy="5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16186" y="2660001"/>
            <a:ext cx="1099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基于直方图均衡的图像增强</a:t>
            </a:r>
            <a:endParaRPr lang="zh-CN" altLang="en-US" sz="14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>
            <a:stCxn id="2" idx="2"/>
            <a:endCxn id="6" idx="0"/>
          </p:cNvCxnSpPr>
          <p:nvPr/>
        </p:nvCxnSpPr>
        <p:spPr>
          <a:xfrm>
            <a:off x="4241358" y="2998629"/>
            <a:ext cx="0" cy="1014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327650" y="2597150"/>
          <a:ext cx="11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" name="Equation" r:id="rId3" imgW="114120" imgH="380880" progId="Equation.DSMT4">
                  <p:embed/>
                </p:oleObj>
              </mc:Choice>
              <mc:Fallback>
                <p:oleObj name="Equation" r:id="rId3" imgW="114120" imgH="380880" progId="Equation.DSMT4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597150"/>
                        <a:ext cx="114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Freeform 1"/>
          <p:cNvSpPr/>
          <p:nvPr/>
        </p:nvSpPr>
        <p:spPr>
          <a:xfrm rot="5400000">
            <a:off x="242483" y="362042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32" name="TextBox 2"/>
          <p:cNvSpPr txBox="1"/>
          <p:nvPr/>
        </p:nvSpPr>
        <p:spPr>
          <a:xfrm>
            <a:off x="813182" y="290611"/>
            <a:ext cx="9635964" cy="4941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>
                <a:solidFill>
                  <a:srgbClr val="3F3F3F"/>
                </a:solidFill>
                <a:latin typeface="Microsoft YaHei"/>
                <a:ea typeface="Microsoft YaHei"/>
              </a:rPr>
              <a:t>7</a:t>
            </a: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性能指标</a:t>
            </a:r>
            <a:endParaRPr lang="en-US" sz="1160" dirty="0"/>
          </a:p>
        </p:txBody>
      </p:sp>
      <p:grpSp>
        <p:nvGrpSpPr>
          <p:cNvPr id="4" name="组合 3"/>
          <p:cNvGrpSpPr/>
          <p:nvPr/>
        </p:nvGrpSpPr>
        <p:grpSpPr>
          <a:xfrm>
            <a:off x="2484408" y="1070900"/>
            <a:ext cx="9506310" cy="5603977"/>
            <a:chOff x="3126404" y="289113"/>
            <a:chExt cx="9238125" cy="6385764"/>
          </a:xfrm>
        </p:grpSpPr>
        <p:sp>
          <p:nvSpPr>
            <p:cNvPr id="42" name="矩形 41"/>
            <p:cNvSpPr/>
            <p:nvPr/>
          </p:nvSpPr>
          <p:spPr>
            <a:xfrm>
              <a:off x="3568461" y="290611"/>
              <a:ext cx="8796068" cy="63842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3126404" y="289113"/>
              <a:ext cx="2354527" cy="7780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</p:grpSp>
      <p:pic>
        <p:nvPicPr>
          <p:cNvPr id="12387" name="图片 12386"/>
          <p:cNvPicPr>
            <a:picLocks noChangeAspect="1"/>
          </p:cNvPicPr>
          <p:nvPr/>
        </p:nvPicPr>
        <p:blipFill rotWithShape="1">
          <a:blip r:embed="rId5"/>
          <a:srcRect r="25036"/>
          <a:stretch/>
        </p:blipFill>
        <p:spPr>
          <a:xfrm>
            <a:off x="3398807" y="1285603"/>
            <a:ext cx="8334098" cy="4455757"/>
          </a:xfrm>
          <a:prstGeom prst="rect">
            <a:avLst/>
          </a:prstGeom>
        </p:spPr>
      </p:pic>
      <p:sp>
        <p:nvSpPr>
          <p:cNvPr id="171" name="矩形 170"/>
          <p:cNvSpPr/>
          <p:nvPr/>
        </p:nvSpPr>
        <p:spPr>
          <a:xfrm>
            <a:off x="362795" y="1072215"/>
            <a:ext cx="2354527" cy="6814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362795" y="400191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胶原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173" name="矩形 172"/>
          <p:cNvSpPr/>
          <p:nvPr/>
        </p:nvSpPr>
        <p:spPr>
          <a:xfrm>
            <a:off x="362795" y="302822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174" name="矩形 173"/>
          <p:cNvSpPr/>
          <p:nvPr/>
        </p:nvSpPr>
        <p:spPr>
          <a:xfrm>
            <a:off x="362796" y="205453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362795" y="4975601"/>
            <a:ext cx="2354526" cy="6814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主观意见分</a:t>
            </a:r>
          </a:p>
        </p:txBody>
      </p:sp>
      <p:sp>
        <p:nvSpPr>
          <p:cNvPr id="176" name="矩形 175"/>
          <p:cNvSpPr/>
          <p:nvPr/>
        </p:nvSpPr>
        <p:spPr>
          <a:xfrm>
            <a:off x="362795" y="5993389"/>
            <a:ext cx="2354526" cy="6814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像素值曲线</a:t>
            </a:r>
          </a:p>
        </p:txBody>
      </p:sp>
    </p:spTree>
    <p:extLst>
      <p:ext uri="{BB962C8B-B14F-4D97-AF65-F5344CB8AC3E}">
        <p14:creationId xmlns:p14="http://schemas.microsoft.com/office/powerpoint/2010/main" val="38601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327650" y="2597150"/>
          <a:ext cx="11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" name="Equation" r:id="rId3" imgW="114120" imgH="380880" progId="Equation.DSMT4">
                  <p:embed/>
                </p:oleObj>
              </mc:Choice>
              <mc:Fallback>
                <p:oleObj name="Equation" r:id="rId3" imgW="114120" imgH="380880" progId="Equation.DSMT4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597150"/>
                        <a:ext cx="114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Freeform 1"/>
          <p:cNvSpPr/>
          <p:nvPr/>
        </p:nvSpPr>
        <p:spPr>
          <a:xfrm rot="5400000">
            <a:off x="242483" y="362042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32" name="TextBox 2"/>
          <p:cNvSpPr txBox="1"/>
          <p:nvPr/>
        </p:nvSpPr>
        <p:spPr>
          <a:xfrm>
            <a:off x="813182" y="290611"/>
            <a:ext cx="9635964" cy="4941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>
                <a:solidFill>
                  <a:srgbClr val="3F3F3F"/>
                </a:solidFill>
                <a:latin typeface="Microsoft YaHei"/>
                <a:ea typeface="Microsoft YaHei"/>
              </a:rPr>
              <a:t>7</a:t>
            </a: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性能指标</a:t>
            </a:r>
            <a:endParaRPr lang="en-US" sz="1160" dirty="0"/>
          </a:p>
        </p:txBody>
      </p:sp>
      <p:sp>
        <p:nvSpPr>
          <p:cNvPr id="42" name="矩形 41"/>
          <p:cNvSpPr/>
          <p:nvPr/>
        </p:nvSpPr>
        <p:spPr>
          <a:xfrm>
            <a:off x="2932882" y="1072215"/>
            <a:ext cx="9031956" cy="560266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467154" y="2054531"/>
            <a:ext cx="2378493" cy="67854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9" name="矩形 38"/>
          <p:cNvSpPr/>
          <p:nvPr/>
        </p:nvSpPr>
        <p:spPr>
          <a:xfrm>
            <a:off x="362795" y="1072215"/>
            <a:ext cx="2354527" cy="6814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2795" y="400191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胶原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41" name="矩形 40"/>
          <p:cNvSpPr/>
          <p:nvPr/>
        </p:nvSpPr>
        <p:spPr>
          <a:xfrm>
            <a:off x="362795" y="302822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43" name="矩形 42"/>
          <p:cNvSpPr/>
          <p:nvPr/>
        </p:nvSpPr>
        <p:spPr>
          <a:xfrm>
            <a:off x="362796" y="205453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62795" y="4975601"/>
            <a:ext cx="2354526" cy="6814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主观意见分</a:t>
            </a:r>
          </a:p>
        </p:txBody>
      </p:sp>
      <p:sp>
        <p:nvSpPr>
          <p:cNvPr id="45" name="矩形 44"/>
          <p:cNvSpPr/>
          <p:nvPr/>
        </p:nvSpPr>
        <p:spPr>
          <a:xfrm>
            <a:off x="362795" y="5993389"/>
            <a:ext cx="2354526" cy="6814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像素值曲线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389" y="1198093"/>
            <a:ext cx="8407607" cy="53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628665" y="3032074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327650" y="2597150"/>
          <a:ext cx="11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1" name="Equation" r:id="rId3" imgW="114120" imgH="380880" progId="Equation.DSMT4">
                  <p:embed/>
                </p:oleObj>
              </mc:Choice>
              <mc:Fallback>
                <p:oleObj name="Equation" r:id="rId3" imgW="114120" imgH="380880" progId="Equation.DSMT4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597150"/>
                        <a:ext cx="114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Freeform 1"/>
          <p:cNvSpPr/>
          <p:nvPr/>
        </p:nvSpPr>
        <p:spPr>
          <a:xfrm rot="5400000">
            <a:off x="242483" y="362042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32" name="TextBox 2"/>
          <p:cNvSpPr txBox="1"/>
          <p:nvPr/>
        </p:nvSpPr>
        <p:spPr>
          <a:xfrm>
            <a:off x="813182" y="290611"/>
            <a:ext cx="9635964" cy="4941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>
                <a:solidFill>
                  <a:srgbClr val="3F3F3F"/>
                </a:solidFill>
                <a:latin typeface="Microsoft YaHei"/>
                <a:ea typeface="Microsoft YaHei"/>
              </a:rPr>
              <a:t>7</a:t>
            </a: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性能指标</a:t>
            </a:r>
            <a:endParaRPr lang="en-US" sz="1160" dirty="0"/>
          </a:p>
        </p:txBody>
      </p:sp>
      <p:sp>
        <p:nvSpPr>
          <p:cNvPr id="42" name="矩形 41"/>
          <p:cNvSpPr/>
          <p:nvPr/>
        </p:nvSpPr>
        <p:spPr>
          <a:xfrm>
            <a:off x="2941507" y="1072215"/>
            <a:ext cx="9061541" cy="560266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62795" y="1072215"/>
            <a:ext cx="2354527" cy="6814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2795" y="400191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胶原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27" name="矩形 26"/>
          <p:cNvSpPr/>
          <p:nvPr/>
        </p:nvSpPr>
        <p:spPr>
          <a:xfrm>
            <a:off x="362795" y="302822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28" name="矩形 27"/>
          <p:cNvSpPr/>
          <p:nvPr/>
        </p:nvSpPr>
        <p:spPr>
          <a:xfrm>
            <a:off x="362796" y="205453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62795" y="4975601"/>
            <a:ext cx="2354526" cy="6814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主观意见分</a:t>
            </a:r>
          </a:p>
        </p:txBody>
      </p:sp>
      <p:sp>
        <p:nvSpPr>
          <p:cNvPr id="33" name="矩形 32"/>
          <p:cNvSpPr/>
          <p:nvPr/>
        </p:nvSpPr>
        <p:spPr>
          <a:xfrm>
            <a:off x="362795" y="5993389"/>
            <a:ext cx="2354526" cy="6814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像素值曲线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 r="33598"/>
          <a:stretch/>
        </p:blipFill>
        <p:spPr>
          <a:xfrm>
            <a:off x="3225471" y="1324862"/>
            <a:ext cx="8599585" cy="458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5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327650" y="2597150"/>
          <a:ext cx="11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9" name="Equation" r:id="rId3" imgW="114120" imgH="380880" progId="Equation.DSMT4">
                  <p:embed/>
                </p:oleObj>
              </mc:Choice>
              <mc:Fallback>
                <p:oleObj name="Equation" r:id="rId3" imgW="114120" imgH="380880" progId="Equation.DSMT4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597150"/>
                        <a:ext cx="114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Freeform 1"/>
          <p:cNvSpPr/>
          <p:nvPr/>
        </p:nvSpPr>
        <p:spPr>
          <a:xfrm rot="5400000">
            <a:off x="242483" y="362042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32" name="TextBox 2"/>
          <p:cNvSpPr txBox="1"/>
          <p:nvPr/>
        </p:nvSpPr>
        <p:spPr>
          <a:xfrm>
            <a:off x="813182" y="290611"/>
            <a:ext cx="9635964" cy="4941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>
                <a:solidFill>
                  <a:srgbClr val="3F3F3F"/>
                </a:solidFill>
                <a:latin typeface="Microsoft YaHei"/>
                <a:ea typeface="Microsoft YaHei"/>
              </a:rPr>
              <a:t>7</a:t>
            </a: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性能指标</a:t>
            </a:r>
            <a:endParaRPr lang="en-US" sz="1160" dirty="0"/>
          </a:p>
        </p:txBody>
      </p:sp>
      <p:grpSp>
        <p:nvGrpSpPr>
          <p:cNvPr id="4" name="组合 3"/>
          <p:cNvGrpSpPr/>
          <p:nvPr/>
        </p:nvGrpSpPr>
        <p:grpSpPr>
          <a:xfrm>
            <a:off x="2583237" y="1072215"/>
            <a:ext cx="9433359" cy="5602662"/>
            <a:chOff x="3225444" y="290611"/>
            <a:chExt cx="9139085" cy="6384266"/>
          </a:xfrm>
        </p:grpSpPr>
        <p:sp>
          <p:nvSpPr>
            <p:cNvPr id="42" name="矩形 41"/>
            <p:cNvSpPr/>
            <p:nvPr/>
          </p:nvSpPr>
          <p:spPr>
            <a:xfrm>
              <a:off x="3568461" y="290611"/>
              <a:ext cx="8796068" cy="63842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3225444" y="3629017"/>
              <a:ext cx="2354527" cy="7765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</p:grpSp>
      <p:sp>
        <p:nvSpPr>
          <p:cNvPr id="25" name="矩形 24"/>
          <p:cNvSpPr/>
          <p:nvPr/>
        </p:nvSpPr>
        <p:spPr>
          <a:xfrm>
            <a:off x="362795" y="1072215"/>
            <a:ext cx="2354527" cy="6814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2795" y="400191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胶原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27" name="矩形 26"/>
          <p:cNvSpPr/>
          <p:nvPr/>
        </p:nvSpPr>
        <p:spPr>
          <a:xfrm>
            <a:off x="362795" y="302822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28" name="矩形 27"/>
          <p:cNvSpPr/>
          <p:nvPr/>
        </p:nvSpPr>
        <p:spPr>
          <a:xfrm>
            <a:off x="362796" y="205453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62795" y="4975601"/>
            <a:ext cx="2354526" cy="6814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主观意见分</a:t>
            </a:r>
          </a:p>
        </p:txBody>
      </p:sp>
      <p:sp>
        <p:nvSpPr>
          <p:cNvPr id="33" name="矩形 32"/>
          <p:cNvSpPr/>
          <p:nvPr/>
        </p:nvSpPr>
        <p:spPr>
          <a:xfrm>
            <a:off x="362795" y="5993389"/>
            <a:ext cx="2354526" cy="6814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像素值曲线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5"/>
          <a:srcRect r="24559"/>
          <a:stretch/>
        </p:blipFill>
        <p:spPr>
          <a:xfrm>
            <a:off x="3206942" y="1313174"/>
            <a:ext cx="8809654" cy="46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2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327650" y="2597150"/>
          <a:ext cx="11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7" name="Equation" r:id="rId3" imgW="114120" imgH="380880" progId="Equation.DSMT4">
                  <p:embed/>
                </p:oleObj>
              </mc:Choice>
              <mc:Fallback>
                <p:oleObj name="Equation" r:id="rId3" imgW="114120" imgH="380880" progId="Equation.DSMT4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597150"/>
                        <a:ext cx="114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Freeform 1"/>
          <p:cNvSpPr/>
          <p:nvPr/>
        </p:nvSpPr>
        <p:spPr>
          <a:xfrm rot="5400000">
            <a:off x="242483" y="362042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32" name="TextBox 2"/>
          <p:cNvSpPr txBox="1"/>
          <p:nvPr/>
        </p:nvSpPr>
        <p:spPr>
          <a:xfrm>
            <a:off x="813182" y="290611"/>
            <a:ext cx="9635964" cy="4941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>
                <a:solidFill>
                  <a:srgbClr val="3F3F3F"/>
                </a:solidFill>
                <a:latin typeface="Microsoft YaHei"/>
                <a:ea typeface="Microsoft YaHei"/>
              </a:rPr>
              <a:t>7</a:t>
            </a: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性能指标</a:t>
            </a:r>
            <a:endParaRPr lang="en-US" sz="1160" dirty="0"/>
          </a:p>
        </p:txBody>
      </p:sp>
      <p:grpSp>
        <p:nvGrpSpPr>
          <p:cNvPr id="4" name="组合 3"/>
          <p:cNvGrpSpPr/>
          <p:nvPr/>
        </p:nvGrpSpPr>
        <p:grpSpPr>
          <a:xfrm>
            <a:off x="2622431" y="1072215"/>
            <a:ext cx="9394165" cy="5602662"/>
            <a:chOff x="3262969" y="290611"/>
            <a:chExt cx="9101560" cy="6384266"/>
          </a:xfrm>
          <a:solidFill>
            <a:srgbClr val="0070C0"/>
          </a:solidFill>
        </p:grpSpPr>
        <p:sp>
          <p:nvSpPr>
            <p:cNvPr id="42" name="矩形 41"/>
            <p:cNvSpPr/>
            <p:nvPr/>
          </p:nvSpPr>
          <p:spPr>
            <a:xfrm>
              <a:off x="3568461" y="290611"/>
              <a:ext cx="8796068" cy="63842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3262969" y="4733103"/>
              <a:ext cx="2354527" cy="7819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362795" y="1072215"/>
            <a:ext cx="2354527" cy="6814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62795" y="400191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胶原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47" name="矩形 46"/>
          <p:cNvSpPr/>
          <p:nvPr/>
        </p:nvSpPr>
        <p:spPr>
          <a:xfrm>
            <a:off x="362795" y="302822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48" name="矩形 47"/>
          <p:cNvSpPr/>
          <p:nvPr/>
        </p:nvSpPr>
        <p:spPr>
          <a:xfrm>
            <a:off x="362796" y="205453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62795" y="4970829"/>
            <a:ext cx="2354526" cy="6862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主观意见分</a:t>
            </a:r>
          </a:p>
        </p:txBody>
      </p:sp>
      <p:sp>
        <p:nvSpPr>
          <p:cNvPr id="50" name="矩形 49"/>
          <p:cNvSpPr/>
          <p:nvPr/>
        </p:nvSpPr>
        <p:spPr>
          <a:xfrm>
            <a:off x="362795" y="5993389"/>
            <a:ext cx="2354526" cy="6814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像素值曲线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r="31395"/>
          <a:stretch/>
        </p:blipFill>
        <p:spPr>
          <a:xfrm>
            <a:off x="3298301" y="1304266"/>
            <a:ext cx="8582423" cy="412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327650" y="2597150"/>
          <a:ext cx="11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9" name="Equation" r:id="rId3" imgW="114120" imgH="380880" progId="Equation.DSMT4">
                  <p:embed/>
                </p:oleObj>
              </mc:Choice>
              <mc:Fallback>
                <p:oleObj name="Equation" r:id="rId3" imgW="114120" imgH="380880" progId="Equation.DSMT4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7650" y="2597150"/>
                        <a:ext cx="114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Freeform 1"/>
          <p:cNvSpPr/>
          <p:nvPr/>
        </p:nvSpPr>
        <p:spPr>
          <a:xfrm rot="5400000">
            <a:off x="242483" y="362042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32" name="TextBox 2"/>
          <p:cNvSpPr txBox="1"/>
          <p:nvPr/>
        </p:nvSpPr>
        <p:spPr>
          <a:xfrm>
            <a:off x="813182" y="290611"/>
            <a:ext cx="9635964" cy="4941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>
                <a:solidFill>
                  <a:srgbClr val="3F3F3F"/>
                </a:solidFill>
                <a:latin typeface="Microsoft YaHei"/>
                <a:ea typeface="Microsoft YaHei"/>
              </a:rPr>
              <a:t>7</a:t>
            </a: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性能指标</a:t>
            </a:r>
            <a:endParaRPr lang="en-US" sz="1160" dirty="0"/>
          </a:p>
        </p:txBody>
      </p:sp>
      <p:grpSp>
        <p:nvGrpSpPr>
          <p:cNvPr id="4" name="组合 3"/>
          <p:cNvGrpSpPr/>
          <p:nvPr/>
        </p:nvGrpSpPr>
        <p:grpSpPr>
          <a:xfrm>
            <a:off x="2622429" y="1072215"/>
            <a:ext cx="9376914" cy="5602664"/>
            <a:chOff x="3262968" y="290611"/>
            <a:chExt cx="9101561" cy="6384268"/>
          </a:xfrm>
        </p:grpSpPr>
        <p:sp>
          <p:nvSpPr>
            <p:cNvPr id="42" name="矩形 41"/>
            <p:cNvSpPr/>
            <p:nvPr/>
          </p:nvSpPr>
          <p:spPr>
            <a:xfrm>
              <a:off x="3568461" y="290611"/>
              <a:ext cx="8796068" cy="63842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3262968" y="5898319"/>
              <a:ext cx="2354527" cy="77656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2795" y="1072215"/>
            <a:ext cx="2354527" cy="6814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2795" y="400191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胶原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30" name="矩形 29"/>
          <p:cNvSpPr/>
          <p:nvPr/>
        </p:nvSpPr>
        <p:spPr>
          <a:xfrm>
            <a:off x="362795" y="302822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纤维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</a:p>
        </p:txBody>
      </p:sp>
      <p:sp>
        <p:nvSpPr>
          <p:cNvPr id="33" name="矩形 32"/>
          <p:cNvSpPr/>
          <p:nvPr/>
        </p:nvSpPr>
        <p:spPr>
          <a:xfrm>
            <a:off x="362796" y="2054531"/>
            <a:ext cx="2354526" cy="68148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SSIM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62795" y="4975601"/>
            <a:ext cx="2354526" cy="6814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主观意见分</a:t>
            </a:r>
          </a:p>
        </p:txBody>
      </p:sp>
      <p:sp>
        <p:nvSpPr>
          <p:cNvPr id="36" name="矩形 35"/>
          <p:cNvSpPr/>
          <p:nvPr/>
        </p:nvSpPr>
        <p:spPr>
          <a:xfrm>
            <a:off x="362795" y="5993389"/>
            <a:ext cx="2354526" cy="6814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像素值曲线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28370" y="2221698"/>
            <a:ext cx="84797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像素值曲线来比较超分辨结果与真实图像直接的差距，对超分辨图像与高分辨率参考图像同一位置进行弹性纤维的标记，通过比较像素值绘制曲线比较超分辨的好坏程度，当超分辨结果的曲线与真实图像的曲线接近甚至重合时，即为比较好的超分辨结果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2"/>
          <p:cNvSpPr/>
          <p:nvPr/>
        </p:nvSpPr>
        <p:spPr>
          <a:xfrm rot="5400000">
            <a:off x="470266" y="629496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98" name="TextBox 3"/>
          <p:cNvSpPr txBox="1"/>
          <p:nvPr/>
        </p:nvSpPr>
        <p:spPr>
          <a:xfrm>
            <a:off x="1017883" y="509184"/>
            <a:ext cx="3725355" cy="60234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3600" b="1" dirty="0" smtClean="0">
                <a:solidFill>
                  <a:srgbClr val="3F3F3F"/>
                </a:solidFill>
                <a:latin typeface="Microsoft YaHei"/>
                <a:ea typeface="Microsoft YaHei"/>
              </a:rPr>
              <a:t>目录</a:t>
            </a:r>
            <a:endParaRPr lang="en-US" sz="1200" b="1" dirty="0"/>
          </a:p>
        </p:txBody>
      </p:sp>
      <p:sp>
        <p:nvSpPr>
          <p:cNvPr id="12" name="TextBox 5"/>
          <p:cNvSpPr txBox="1"/>
          <p:nvPr/>
        </p:nvSpPr>
        <p:spPr>
          <a:xfrm>
            <a:off x="925919" y="2190021"/>
            <a:ext cx="1570718" cy="6660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000" dirty="0">
                <a:solidFill>
                  <a:srgbClr val="0E419C"/>
                </a:solidFill>
                <a:latin typeface="Impact"/>
                <a:ea typeface="Impact"/>
              </a:rPr>
              <a:t>01</a:t>
            </a:r>
            <a:endParaRPr lang="en-US" sz="300" dirty="0"/>
          </a:p>
        </p:txBody>
      </p:sp>
      <p:sp>
        <p:nvSpPr>
          <p:cNvPr id="13" name="TextBox 6"/>
          <p:cNvSpPr txBox="1"/>
          <p:nvPr/>
        </p:nvSpPr>
        <p:spPr>
          <a:xfrm>
            <a:off x="2193996" y="2272479"/>
            <a:ext cx="1794240" cy="46859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0E419C"/>
                </a:solidFill>
                <a:latin typeface="Microsoft YaHei"/>
                <a:ea typeface="Microsoft YaHei"/>
              </a:rPr>
              <a:t>背景与意义</a:t>
            </a:r>
            <a:endParaRPr lang="en-US" sz="1200" dirty="0"/>
          </a:p>
        </p:txBody>
      </p:sp>
      <p:sp>
        <p:nvSpPr>
          <p:cNvPr id="14" name="Freeform 7">
            <a:hlinkClick r:id="rId2" action="ppaction://hlinksldjump"/>
          </p:cNvPr>
          <p:cNvSpPr/>
          <p:nvPr/>
        </p:nvSpPr>
        <p:spPr>
          <a:xfrm>
            <a:off x="2321701" y="2764743"/>
            <a:ext cx="1534999" cy="0"/>
          </a:xfrm>
          <a:custGeom>
            <a:avLst/>
            <a:gdLst/>
            <a:ahLst/>
            <a:cxnLst/>
            <a:rect l="l" t="t" r="r" b="b"/>
            <a:pathLst>
              <a:path w="1455406">
                <a:moveTo>
                  <a:pt x="0" y="0"/>
                </a:moveTo>
                <a:lnTo>
                  <a:pt x="1455406" y="0"/>
                </a:lnTo>
              </a:path>
            </a:pathLst>
          </a:custGeom>
          <a:solidFill>
            <a:srgbClr val="0E419C"/>
          </a:solidFill>
          <a:ln w="50800">
            <a:solidFill>
              <a:srgbClr val="0E419C"/>
            </a:solidFill>
            <a:prstDash val="solid"/>
          </a:ln>
        </p:spPr>
      </p:sp>
      <p:sp>
        <p:nvSpPr>
          <p:cNvPr id="17" name="TextBox 8"/>
          <p:cNvSpPr txBox="1"/>
          <p:nvPr/>
        </p:nvSpPr>
        <p:spPr>
          <a:xfrm>
            <a:off x="946415" y="3246960"/>
            <a:ext cx="1570718" cy="6660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000" dirty="0">
                <a:solidFill>
                  <a:srgbClr val="0E419C"/>
                </a:solidFill>
                <a:latin typeface="Impact"/>
                <a:ea typeface="Impact"/>
              </a:rPr>
              <a:t>02</a:t>
            </a:r>
            <a:endParaRPr lang="en-US" sz="4000" dirty="0"/>
          </a:p>
        </p:txBody>
      </p:sp>
      <p:sp>
        <p:nvSpPr>
          <p:cNvPr id="18" name="TextBox 9"/>
          <p:cNvSpPr txBox="1"/>
          <p:nvPr/>
        </p:nvSpPr>
        <p:spPr>
          <a:xfrm>
            <a:off x="2192081" y="3334166"/>
            <a:ext cx="1794240" cy="46859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0E419C"/>
                </a:solidFill>
                <a:latin typeface="Microsoft YaHei"/>
                <a:ea typeface="Microsoft YaHei"/>
              </a:rPr>
              <a:t>数据采集</a:t>
            </a:r>
            <a:endParaRPr lang="en-US" sz="1200" dirty="0"/>
          </a:p>
        </p:txBody>
      </p:sp>
      <p:sp>
        <p:nvSpPr>
          <p:cNvPr id="19" name="Freeform 10">
            <a:hlinkClick r:id="rId3" action="ppaction://hlinksldjump"/>
          </p:cNvPr>
          <p:cNvSpPr/>
          <p:nvPr/>
        </p:nvSpPr>
        <p:spPr>
          <a:xfrm>
            <a:off x="2341222" y="3828455"/>
            <a:ext cx="1534999" cy="0"/>
          </a:xfrm>
          <a:custGeom>
            <a:avLst/>
            <a:gdLst/>
            <a:ahLst/>
            <a:cxnLst/>
            <a:rect l="l" t="t" r="r" b="b"/>
            <a:pathLst>
              <a:path w="1455406">
                <a:moveTo>
                  <a:pt x="0" y="0"/>
                </a:moveTo>
                <a:lnTo>
                  <a:pt x="1455406" y="0"/>
                </a:lnTo>
              </a:path>
            </a:pathLst>
          </a:custGeom>
          <a:solidFill>
            <a:srgbClr val="0E419C"/>
          </a:solidFill>
          <a:ln w="50800">
            <a:solidFill>
              <a:srgbClr val="0E419C"/>
            </a:solidFill>
            <a:prstDash val="solid"/>
          </a:ln>
        </p:spPr>
      </p:sp>
      <p:sp>
        <p:nvSpPr>
          <p:cNvPr id="20" name="TextBox 11"/>
          <p:cNvSpPr txBox="1"/>
          <p:nvPr/>
        </p:nvSpPr>
        <p:spPr>
          <a:xfrm>
            <a:off x="963667" y="4342917"/>
            <a:ext cx="1570718" cy="6660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000" dirty="0" smtClean="0">
                <a:solidFill>
                  <a:srgbClr val="0E419C"/>
                </a:solidFill>
                <a:latin typeface="Impact"/>
                <a:ea typeface="Impact"/>
              </a:rPr>
              <a:t>03</a:t>
            </a:r>
            <a:endParaRPr lang="en-US" sz="4000" dirty="0"/>
          </a:p>
        </p:txBody>
      </p:sp>
      <p:sp>
        <p:nvSpPr>
          <p:cNvPr id="21" name="TextBox 12"/>
          <p:cNvSpPr txBox="1"/>
          <p:nvPr/>
        </p:nvSpPr>
        <p:spPr>
          <a:xfrm>
            <a:off x="2047960" y="4460258"/>
            <a:ext cx="2297143" cy="46859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0E419C"/>
                </a:solidFill>
                <a:latin typeface="Microsoft YaHei"/>
                <a:ea typeface="Microsoft YaHei"/>
              </a:rPr>
              <a:t>数据预处理</a:t>
            </a:r>
            <a:endParaRPr lang="en-US" sz="1200" dirty="0"/>
          </a:p>
        </p:txBody>
      </p:sp>
      <p:sp>
        <p:nvSpPr>
          <p:cNvPr id="22" name="Freeform 13">
            <a:hlinkClick r:id="rId4" action="ppaction://hlinksldjump"/>
          </p:cNvPr>
          <p:cNvSpPr/>
          <p:nvPr/>
        </p:nvSpPr>
        <p:spPr>
          <a:xfrm>
            <a:off x="2321701" y="4920222"/>
            <a:ext cx="1534999" cy="0"/>
          </a:xfrm>
          <a:custGeom>
            <a:avLst/>
            <a:gdLst/>
            <a:ahLst/>
            <a:cxnLst/>
            <a:rect l="l" t="t" r="r" b="b"/>
            <a:pathLst>
              <a:path w="1455406">
                <a:moveTo>
                  <a:pt x="0" y="0"/>
                </a:moveTo>
                <a:lnTo>
                  <a:pt x="1455406" y="0"/>
                </a:lnTo>
              </a:path>
            </a:pathLst>
          </a:custGeom>
          <a:solidFill>
            <a:srgbClr val="0E419C"/>
          </a:solidFill>
          <a:ln w="50800">
            <a:solidFill>
              <a:srgbClr val="0E419C"/>
            </a:solidFill>
            <a:prstDash val="solid"/>
          </a:ln>
        </p:spPr>
      </p:sp>
      <p:sp>
        <p:nvSpPr>
          <p:cNvPr id="23" name="TextBox 14"/>
          <p:cNvSpPr txBox="1"/>
          <p:nvPr/>
        </p:nvSpPr>
        <p:spPr>
          <a:xfrm>
            <a:off x="4131215" y="2207185"/>
            <a:ext cx="1570718" cy="6660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000" dirty="0">
                <a:solidFill>
                  <a:srgbClr val="0E419C"/>
                </a:solidFill>
                <a:latin typeface="Impact"/>
                <a:ea typeface="Impact"/>
              </a:rPr>
              <a:t>04</a:t>
            </a:r>
            <a:endParaRPr lang="en-US" sz="5063" dirty="0"/>
          </a:p>
        </p:txBody>
      </p:sp>
      <p:sp>
        <p:nvSpPr>
          <p:cNvPr id="24" name="TextBox 15"/>
          <p:cNvSpPr txBox="1"/>
          <p:nvPr/>
        </p:nvSpPr>
        <p:spPr>
          <a:xfrm>
            <a:off x="5051563" y="2303950"/>
            <a:ext cx="2573052" cy="46859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0E419C"/>
                </a:solidFill>
                <a:latin typeface="Microsoft YaHei"/>
                <a:ea typeface="Microsoft YaHei"/>
              </a:rPr>
              <a:t>网络模型</a:t>
            </a:r>
            <a:endParaRPr lang="en-US" sz="1160" dirty="0"/>
          </a:p>
        </p:txBody>
      </p:sp>
      <p:sp>
        <p:nvSpPr>
          <p:cNvPr id="25" name="Freeform 16">
            <a:hlinkClick r:id="rId5" action="ppaction://hlinksldjump"/>
          </p:cNvPr>
          <p:cNvSpPr/>
          <p:nvPr/>
        </p:nvSpPr>
        <p:spPr>
          <a:xfrm>
            <a:off x="5501118" y="2766022"/>
            <a:ext cx="1534999" cy="0"/>
          </a:xfrm>
          <a:custGeom>
            <a:avLst/>
            <a:gdLst/>
            <a:ahLst/>
            <a:cxnLst/>
            <a:rect l="l" t="t" r="r" b="b"/>
            <a:pathLst>
              <a:path w="1455406">
                <a:moveTo>
                  <a:pt x="0" y="0"/>
                </a:moveTo>
                <a:lnTo>
                  <a:pt x="1455406" y="0"/>
                </a:lnTo>
              </a:path>
            </a:pathLst>
          </a:custGeom>
          <a:solidFill>
            <a:srgbClr val="0E419C"/>
          </a:solidFill>
          <a:ln w="50800">
            <a:solidFill>
              <a:srgbClr val="0E419C"/>
            </a:solidFill>
            <a:prstDash val="solid"/>
          </a:ln>
        </p:spPr>
      </p:sp>
      <p:sp>
        <p:nvSpPr>
          <p:cNvPr id="26" name="TextBox 14"/>
          <p:cNvSpPr txBox="1"/>
          <p:nvPr/>
        </p:nvSpPr>
        <p:spPr>
          <a:xfrm>
            <a:off x="4130441" y="3297443"/>
            <a:ext cx="1570718" cy="6660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000" dirty="0">
                <a:solidFill>
                  <a:srgbClr val="0E419C"/>
                </a:solidFill>
                <a:latin typeface="Impact"/>
                <a:ea typeface="Impact"/>
              </a:rPr>
              <a:t>05</a:t>
            </a:r>
            <a:endParaRPr lang="en-US" sz="5063" dirty="0"/>
          </a:p>
        </p:txBody>
      </p:sp>
      <p:sp>
        <p:nvSpPr>
          <p:cNvPr id="27" name="TextBox 15"/>
          <p:cNvSpPr txBox="1"/>
          <p:nvPr/>
        </p:nvSpPr>
        <p:spPr>
          <a:xfrm>
            <a:off x="5343353" y="3404017"/>
            <a:ext cx="1794240" cy="46859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0E419C"/>
                </a:solidFill>
                <a:latin typeface="Microsoft YaHei"/>
                <a:ea typeface="Microsoft YaHei"/>
              </a:rPr>
              <a:t>训练与参数</a:t>
            </a:r>
            <a:endParaRPr lang="en-US" sz="1200" dirty="0"/>
          </a:p>
        </p:txBody>
      </p:sp>
      <p:sp>
        <p:nvSpPr>
          <p:cNvPr id="28" name="Freeform 16">
            <a:hlinkClick r:id="rId6" action="ppaction://hlinksldjump"/>
          </p:cNvPr>
          <p:cNvSpPr/>
          <p:nvPr/>
        </p:nvSpPr>
        <p:spPr>
          <a:xfrm>
            <a:off x="5472974" y="3888393"/>
            <a:ext cx="1534999" cy="0"/>
          </a:xfrm>
          <a:custGeom>
            <a:avLst/>
            <a:gdLst/>
            <a:ahLst/>
            <a:cxnLst/>
            <a:rect l="l" t="t" r="r" b="b"/>
            <a:pathLst>
              <a:path w="1455406">
                <a:moveTo>
                  <a:pt x="0" y="0"/>
                </a:moveTo>
                <a:lnTo>
                  <a:pt x="1455406" y="0"/>
                </a:lnTo>
              </a:path>
            </a:pathLst>
          </a:custGeom>
          <a:solidFill>
            <a:srgbClr val="0E419C"/>
          </a:solidFill>
          <a:ln w="50800">
            <a:solidFill>
              <a:srgbClr val="0E419C"/>
            </a:solidFill>
            <a:prstDash val="solid"/>
          </a:ln>
        </p:spPr>
      </p:sp>
      <p:sp>
        <p:nvSpPr>
          <p:cNvPr id="30" name="TextBox 14"/>
          <p:cNvSpPr txBox="1"/>
          <p:nvPr/>
        </p:nvSpPr>
        <p:spPr>
          <a:xfrm>
            <a:off x="4164946" y="4382970"/>
            <a:ext cx="1570718" cy="6660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000" dirty="0" smtClean="0">
                <a:solidFill>
                  <a:srgbClr val="0E419C"/>
                </a:solidFill>
                <a:latin typeface="Impact"/>
                <a:ea typeface="Impact"/>
              </a:rPr>
              <a:t>06</a:t>
            </a:r>
            <a:endParaRPr lang="en-US" sz="5063" dirty="0"/>
          </a:p>
        </p:txBody>
      </p:sp>
      <p:sp>
        <p:nvSpPr>
          <p:cNvPr id="31" name="TextBox 15"/>
          <p:cNvSpPr txBox="1"/>
          <p:nvPr/>
        </p:nvSpPr>
        <p:spPr>
          <a:xfrm>
            <a:off x="5318749" y="4491091"/>
            <a:ext cx="1794240" cy="46859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0E419C"/>
                </a:solidFill>
                <a:latin typeface="Microsoft YaHei"/>
                <a:ea typeface="Microsoft YaHei"/>
              </a:rPr>
              <a:t>后处理</a:t>
            </a:r>
            <a:endParaRPr lang="en-US" sz="1200" dirty="0"/>
          </a:p>
        </p:txBody>
      </p:sp>
      <p:sp>
        <p:nvSpPr>
          <p:cNvPr id="32" name="Freeform 16">
            <a:hlinkClick r:id="rId7" action="ppaction://hlinksldjump"/>
          </p:cNvPr>
          <p:cNvSpPr/>
          <p:nvPr/>
        </p:nvSpPr>
        <p:spPr>
          <a:xfrm>
            <a:off x="5448371" y="4948609"/>
            <a:ext cx="1534999" cy="0"/>
          </a:xfrm>
          <a:custGeom>
            <a:avLst/>
            <a:gdLst/>
            <a:ahLst/>
            <a:cxnLst/>
            <a:rect l="l" t="t" r="r" b="b"/>
            <a:pathLst>
              <a:path w="1455406">
                <a:moveTo>
                  <a:pt x="0" y="0"/>
                </a:moveTo>
                <a:lnTo>
                  <a:pt x="1455406" y="0"/>
                </a:lnTo>
              </a:path>
            </a:pathLst>
          </a:custGeom>
          <a:solidFill>
            <a:srgbClr val="0E419C"/>
          </a:solidFill>
          <a:ln w="50800">
            <a:solidFill>
              <a:srgbClr val="0E419C"/>
            </a:solidFill>
            <a:prstDash val="solid"/>
          </a:ln>
        </p:spPr>
      </p:sp>
      <p:sp>
        <p:nvSpPr>
          <p:cNvPr id="33" name="TextBox 14"/>
          <p:cNvSpPr txBox="1"/>
          <p:nvPr/>
        </p:nvSpPr>
        <p:spPr>
          <a:xfrm>
            <a:off x="7363982" y="2200963"/>
            <a:ext cx="1570718" cy="6660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000" dirty="0" smtClean="0">
                <a:solidFill>
                  <a:srgbClr val="0E419C"/>
                </a:solidFill>
                <a:latin typeface="Impact"/>
                <a:ea typeface="Impact"/>
              </a:rPr>
              <a:t>07</a:t>
            </a:r>
            <a:endParaRPr lang="en-US" sz="5063" dirty="0"/>
          </a:p>
        </p:txBody>
      </p:sp>
      <p:sp>
        <p:nvSpPr>
          <p:cNvPr id="34" name="TextBox 15"/>
          <p:cNvSpPr txBox="1"/>
          <p:nvPr/>
        </p:nvSpPr>
        <p:spPr>
          <a:xfrm>
            <a:off x="8552756" y="2311756"/>
            <a:ext cx="1794240" cy="46859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0E419C"/>
                </a:solidFill>
                <a:latin typeface="Microsoft YaHei"/>
                <a:ea typeface="Microsoft YaHei"/>
              </a:rPr>
              <a:t>性能指标</a:t>
            </a:r>
            <a:endParaRPr lang="en-US" sz="1160" dirty="0"/>
          </a:p>
        </p:txBody>
      </p:sp>
      <p:sp>
        <p:nvSpPr>
          <p:cNvPr id="35" name="Freeform 16">
            <a:hlinkClick r:id="rId8" action="ppaction://hlinksldjump"/>
          </p:cNvPr>
          <p:cNvSpPr/>
          <p:nvPr/>
        </p:nvSpPr>
        <p:spPr>
          <a:xfrm>
            <a:off x="8682377" y="2764439"/>
            <a:ext cx="1534999" cy="0"/>
          </a:xfrm>
          <a:custGeom>
            <a:avLst/>
            <a:gdLst/>
            <a:ahLst/>
            <a:cxnLst/>
            <a:rect l="l" t="t" r="r" b="b"/>
            <a:pathLst>
              <a:path w="1455406">
                <a:moveTo>
                  <a:pt x="0" y="0"/>
                </a:moveTo>
                <a:lnTo>
                  <a:pt x="1455406" y="0"/>
                </a:lnTo>
              </a:path>
            </a:pathLst>
          </a:custGeom>
          <a:solidFill>
            <a:srgbClr val="0E419C"/>
          </a:solidFill>
          <a:ln w="50800">
            <a:solidFill>
              <a:srgbClr val="0E419C"/>
            </a:solidFill>
            <a:prstDash val="solid"/>
          </a:ln>
        </p:spPr>
      </p:sp>
      <p:sp>
        <p:nvSpPr>
          <p:cNvPr id="36" name="TextBox 14"/>
          <p:cNvSpPr txBox="1"/>
          <p:nvPr/>
        </p:nvSpPr>
        <p:spPr>
          <a:xfrm>
            <a:off x="7398953" y="3300794"/>
            <a:ext cx="1570718" cy="6660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000" dirty="0" smtClean="0">
                <a:solidFill>
                  <a:srgbClr val="0E419C"/>
                </a:solidFill>
                <a:latin typeface="Impact"/>
                <a:ea typeface="Impact"/>
              </a:rPr>
              <a:t>08</a:t>
            </a:r>
            <a:endParaRPr lang="en-US" sz="4000" dirty="0"/>
          </a:p>
        </p:txBody>
      </p:sp>
      <p:sp>
        <p:nvSpPr>
          <p:cNvPr id="37" name="TextBox 15"/>
          <p:cNvSpPr txBox="1"/>
          <p:nvPr/>
        </p:nvSpPr>
        <p:spPr>
          <a:xfrm>
            <a:off x="8582312" y="3397921"/>
            <a:ext cx="1794240" cy="49981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0E419C"/>
                </a:solidFill>
                <a:latin typeface="Microsoft YaHei"/>
                <a:ea typeface="Microsoft YaHei"/>
              </a:rPr>
              <a:t>仿真效果</a:t>
            </a:r>
            <a:endParaRPr lang="en-US" sz="1160" dirty="0"/>
          </a:p>
        </p:txBody>
      </p:sp>
      <p:sp>
        <p:nvSpPr>
          <p:cNvPr id="38" name="Freeform 16">
            <a:hlinkClick r:id="rId9" action="ppaction://hlinksldjump"/>
          </p:cNvPr>
          <p:cNvSpPr/>
          <p:nvPr/>
        </p:nvSpPr>
        <p:spPr>
          <a:xfrm>
            <a:off x="8741486" y="3889112"/>
            <a:ext cx="1534999" cy="0"/>
          </a:xfrm>
          <a:custGeom>
            <a:avLst/>
            <a:gdLst/>
            <a:ahLst/>
            <a:cxnLst/>
            <a:rect l="l" t="t" r="r" b="b"/>
            <a:pathLst>
              <a:path w="1455406">
                <a:moveTo>
                  <a:pt x="0" y="0"/>
                </a:moveTo>
                <a:lnTo>
                  <a:pt x="1455406" y="0"/>
                </a:lnTo>
              </a:path>
            </a:pathLst>
          </a:custGeom>
          <a:solidFill>
            <a:srgbClr val="0E419C"/>
          </a:solidFill>
          <a:ln w="50800">
            <a:solidFill>
              <a:srgbClr val="0E419C"/>
            </a:solidFill>
            <a:prstDash val="solid"/>
          </a:ln>
        </p:spPr>
      </p:sp>
      <p:sp>
        <p:nvSpPr>
          <p:cNvPr id="29" name="TextBox 14"/>
          <p:cNvSpPr txBox="1"/>
          <p:nvPr/>
        </p:nvSpPr>
        <p:spPr>
          <a:xfrm>
            <a:off x="7446928" y="4388929"/>
            <a:ext cx="1570718" cy="6660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000" dirty="0" smtClean="0">
                <a:solidFill>
                  <a:srgbClr val="0E419C"/>
                </a:solidFill>
                <a:latin typeface="Impact"/>
                <a:ea typeface="Impact"/>
              </a:rPr>
              <a:t>09</a:t>
            </a:r>
            <a:endParaRPr lang="en-US" sz="4000" dirty="0"/>
          </a:p>
        </p:txBody>
      </p:sp>
      <p:sp>
        <p:nvSpPr>
          <p:cNvPr id="39" name="TextBox 15"/>
          <p:cNvSpPr txBox="1"/>
          <p:nvPr/>
        </p:nvSpPr>
        <p:spPr>
          <a:xfrm>
            <a:off x="8630287" y="4501669"/>
            <a:ext cx="1794240" cy="46859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zh-CN" altLang="en-US" sz="2800" dirty="0">
                <a:solidFill>
                  <a:srgbClr val="0E419C"/>
                </a:solidFill>
                <a:latin typeface="Microsoft YaHei"/>
                <a:ea typeface="Microsoft YaHei"/>
              </a:rPr>
              <a:t>总结</a:t>
            </a:r>
            <a:endParaRPr lang="en-US" sz="1160" dirty="0"/>
          </a:p>
        </p:txBody>
      </p:sp>
      <p:sp>
        <p:nvSpPr>
          <p:cNvPr id="40" name="Freeform 16">
            <a:hlinkClick r:id="rId9" action="ppaction://hlinksldjump"/>
          </p:cNvPr>
          <p:cNvSpPr/>
          <p:nvPr/>
        </p:nvSpPr>
        <p:spPr>
          <a:xfrm>
            <a:off x="8789461" y="4977247"/>
            <a:ext cx="1534999" cy="0"/>
          </a:xfrm>
          <a:custGeom>
            <a:avLst/>
            <a:gdLst/>
            <a:ahLst/>
            <a:cxnLst/>
            <a:rect l="l" t="t" r="r" b="b"/>
            <a:pathLst>
              <a:path w="1455406">
                <a:moveTo>
                  <a:pt x="0" y="0"/>
                </a:moveTo>
                <a:lnTo>
                  <a:pt x="1455406" y="0"/>
                </a:lnTo>
              </a:path>
            </a:pathLst>
          </a:custGeom>
          <a:solidFill>
            <a:srgbClr val="0E419C"/>
          </a:solidFill>
          <a:ln w="50800">
            <a:solidFill>
              <a:srgbClr val="0E419C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6181367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hlinkClick r:id="rId2" action="ppaction://hlinksldjump"/>
          </p:cNvPr>
          <p:cNvSpPr/>
          <p:nvPr/>
        </p:nvSpPr>
        <p:spPr>
          <a:xfrm>
            <a:off x="278758" y="2917967"/>
            <a:ext cx="5372927" cy="38451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7122" y="101045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E419C"/>
                </a:solidFill>
                <a:latin typeface="Microsoft YaHei"/>
                <a:ea typeface="Microsoft YaHei"/>
              </a:rPr>
              <a:t>保证效果对比的公平性</a:t>
            </a:r>
            <a:endParaRPr lang="zh-CN" altLang="en-US" sz="3200" b="1" dirty="0"/>
          </a:p>
        </p:txBody>
      </p:sp>
      <p:sp>
        <p:nvSpPr>
          <p:cNvPr id="9" name="Freeform 1"/>
          <p:cNvSpPr/>
          <p:nvPr/>
        </p:nvSpPr>
        <p:spPr>
          <a:xfrm rot="5400000">
            <a:off x="158447" y="375305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10" name="TextBox 2"/>
          <p:cNvSpPr txBox="1"/>
          <p:nvPr/>
        </p:nvSpPr>
        <p:spPr>
          <a:xfrm>
            <a:off x="729146" y="303874"/>
            <a:ext cx="9635964" cy="4941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8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仿真效果</a:t>
            </a:r>
            <a:endParaRPr lang="en-US" sz="1160" dirty="0"/>
          </a:p>
        </p:txBody>
      </p:sp>
      <p:sp>
        <p:nvSpPr>
          <p:cNvPr id="11" name="Freeform 1"/>
          <p:cNvSpPr/>
          <p:nvPr/>
        </p:nvSpPr>
        <p:spPr>
          <a:xfrm>
            <a:off x="278760" y="1533675"/>
            <a:ext cx="5372926" cy="1257868"/>
          </a:xfrm>
          <a:custGeom>
            <a:avLst/>
            <a:gdLst/>
            <a:ahLst/>
            <a:cxnLst/>
            <a:rect l="l" t="t" r="r" b="b"/>
            <a:pathLst>
              <a:path w="10325052" h="3236425">
                <a:moveTo>
                  <a:pt x="10325051" y="3236425"/>
                </a:moveTo>
                <a:lnTo>
                  <a:pt x="0" y="3236425"/>
                </a:lnTo>
                <a:lnTo>
                  <a:pt x="0" y="0"/>
                </a:lnTo>
                <a:lnTo>
                  <a:pt x="10325051" y="0"/>
                </a:lnTo>
                <a:lnTo>
                  <a:pt x="10325051" y="3236425"/>
                </a:lnTo>
                <a:close/>
              </a:path>
            </a:pathLst>
          </a:custGeom>
          <a:solidFill>
            <a:srgbClr val="0E419C"/>
          </a:solidFill>
        </p:spPr>
      </p:sp>
      <p:sp>
        <p:nvSpPr>
          <p:cNvPr id="14" name="TextBox 5"/>
          <p:cNvSpPr txBox="1"/>
          <p:nvPr/>
        </p:nvSpPr>
        <p:spPr>
          <a:xfrm>
            <a:off x="447524" y="1660099"/>
            <a:ext cx="5133767" cy="107106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000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1. </a:t>
            </a:r>
            <a:r>
              <a:rPr lang="zh-CN" altLang="en-US" sz="2000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利用</a:t>
            </a:r>
            <a:r>
              <a:rPr lang="en-US" altLang="zh-CN" sz="2000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python</a:t>
            </a:r>
            <a:r>
              <a:rPr lang="zh-CN" altLang="en-US" sz="2000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程序实现，只需要输入坐标</a:t>
            </a:r>
            <a:endParaRPr lang="en-US" altLang="zh-CN" sz="2000" b="1" dirty="0" smtClean="0">
              <a:solidFill>
                <a:srgbClr val="FFFFFF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en-US" altLang="zh-CN" sz="2000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      </a:t>
            </a:r>
            <a:r>
              <a:rPr lang="zh-CN" altLang="en-US" sz="2000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即可在不同图像的相同位置绘制框图。</a:t>
            </a:r>
            <a:endParaRPr lang="en-US" altLang="zh-CN" sz="2000" b="1" dirty="0" smtClean="0">
              <a:solidFill>
                <a:srgbClr val="FFFFFF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en-US" altLang="zh-CN" sz="2000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2. </a:t>
            </a:r>
            <a:r>
              <a:rPr lang="zh-CN" altLang="en-US" sz="2000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利用两点确定一条直线来取灰度直线</a:t>
            </a:r>
            <a:endParaRPr lang="en-US" altLang="zh-CN" sz="2000" b="1" dirty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8759" y="2946055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1700" i="1" dirty="0" smtClean="0">
                <a:solidFill>
                  <a:srgbClr val="5C6370"/>
                </a:solidFill>
                <a:latin typeface="Consolas" panose="020B0609020204030204" pitchFamily="49" charset="0"/>
              </a:rPr>
              <a:t>绘制设置</a:t>
            </a:r>
            <a:endParaRPr lang="en-US" altLang="zh-CN" sz="1700" i="1" dirty="0" smtClean="0">
              <a:solidFill>
                <a:srgbClr val="5C6370"/>
              </a:solidFill>
              <a:latin typeface="Consolas" panose="020B0609020204030204" pitchFamily="49" charset="0"/>
            </a:endParaRPr>
          </a:p>
          <a:p>
            <a:r>
              <a:rPr lang="en-US" altLang="zh-CN" sz="17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folder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D55FDE"/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1700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700" dirty="0">
                <a:solidFill>
                  <a:srgbClr val="57B6C2"/>
                </a:solidFill>
                <a:latin typeface="Consolas" panose="020B0609020204030204" pitchFamily="49" charset="0"/>
              </a:rPr>
              <a:t>.\\80\\</a:t>
            </a:r>
            <a:r>
              <a:rPr lang="en-US" altLang="zh-CN" sz="1700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endParaRPr lang="en-US" altLang="zh-CN" sz="1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绘制矩形框的左上点坐标及右下点坐标</a:t>
            </a:r>
            <a:endParaRPr lang="zh-CN" altLang="en-US" sz="1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700" dirty="0" err="1">
                <a:solidFill>
                  <a:srgbClr val="D4D4D4"/>
                </a:solidFill>
                <a:latin typeface="Consolas" panose="020B0609020204030204" pitchFamily="49" charset="0"/>
              </a:rPr>
              <a:t>left_upper_point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1132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1228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700" dirty="0" err="1">
                <a:solidFill>
                  <a:srgbClr val="D4D4D4"/>
                </a:solidFill>
                <a:latin typeface="Consolas" panose="020B0609020204030204" pitchFamily="49" charset="0"/>
              </a:rPr>
              <a:t>right_down_point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1298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1394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两点确定一条直线，设置点</a:t>
            </a:r>
            <a:r>
              <a:rPr lang="en-US" altLang="zh-CN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，点</a:t>
            </a:r>
            <a:r>
              <a:rPr lang="en-US" altLang="zh-CN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2</a:t>
            </a:r>
            <a:endParaRPr lang="zh-CN" altLang="en-US" sz="1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700" dirty="0" err="1">
                <a:solidFill>
                  <a:srgbClr val="D4D4D4"/>
                </a:solidFill>
                <a:latin typeface="Consolas" panose="020B0609020204030204" pitchFamily="49" charset="0"/>
              </a:rPr>
              <a:t>start_point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1184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1298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700" dirty="0" err="1">
                <a:solidFill>
                  <a:srgbClr val="D4D4D4"/>
                </a:solidFill>
                <a:latin typeface="Consolas" panose="020B0609020204030204" pitchFamily="49" charset="0"/>
              </a:rPr>
              <a:t>end_point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1184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1344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绘制的样式设置</a:t>
            </a:r>
            <a:endParaRPr lang="zh-CN" altLang="en-US" sz="1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700" dirty="0" err="1">
                <a:solidFill>
                  <a:srgbClr val="D4D4D4"/>
                </a:solidFill>
                <a:latin typeface="Consolas" panose="020B0609020204030204" pitchFamily="49" charset="0"/>
              </a:rPr>
              <a:t>line_color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255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255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255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altLang="zh-CN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# </a:t>
            </a:r>
            <a:r>
              <a:rPr lang="en-US" altLang="zh-CN" sz="1700" i="1" dirty="0" err="1">
                <a:solidFill>
                  <a:srgbClr val="5C6370"/>
                </a:solidFill>
                <a:latin typeface="Consolas" panose="020B0609020204030204" pitchFamily="49" charset="0"/>
              </a:rPr>
              <a:t>RGB</a:t>
            </a:r>
            <a:r>
              <a:rPr lang="zh-CN" altLang="en-US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颜色</a:t>
            </a:r>
            <a:endParaRPr lang="zh-CN" altLang="en-US" sz="1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700" dirty="0" err="1">
                <a:solidFill>
                  <a:srgbClr val="D4D4D4"/>
                </a:solidFill>
                <a:latin typeface="Consolas" panose="020B0609020204030204" pitchFamily="49" charset="0"/>
              </a:rPr>
              <a:t>line_thick_rec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12</a:t>
            </a:r>
            <a:endParaRPr lang="en-US" altLang="zh-CN" sz="1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700" dirty="0" err="1">
                <a:solidFill>
                  <a:srgbClr val="D4D4D4"/>
                </a:solidFill>
                <a:latin typeface="Consolas" panose="020B0609020204030204" pitchFamily="49" charset="0"/>
              </a:rPr>
              <a:t>line_thick_line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D8985F"/>
                </a:solidFill>
                <a:latin typeface="Consolas" panose="020B0609020204030204" pitchFamily="49" charset="0"/>
              </a:rPr>
              <a:t>2</a:t>
            </a:r>
            <a:endParaRPr lang="en-US" altLang="zh-CN" sz="1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横向</a:t>
            </a:r>
            <a:r>
              <a:rPr lang="en-US" altLang="zh-CN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h</a:t>
            </a:r>
            <a:r>
              <a:rPr lang="zh-CN" altLang="en-US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还是竖线</a:t>
            </a:r>
            <a:r>
              <a:rPr lang="en-US" altLang="zh-CN" sz="1700" i="1" dirty="0">
                <a:solidFill>
                  <a:srgbClr val="5C6370"/>
                </a:solidFill>
                <a:latin typeface="Consolas" panose="020B0609020204030204" pitchFamily="49" charset="0"/>
              </a:rPr>
              <a:t>s</a:t>
            </a:r>
            <a:endParaRPr lang="en-US" altLang="zh-CN" sz="1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string </a:t>
            </a:r>
            <a:r>
              <a:rPr lang="en-US" altLang="zh-CN" sz="170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700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700" dirty="0">
                <a:solidFill>
                  <a:srgbClr val="89CA78"/>
                </a:solidFill>
                <a:latin typeface="Consolas" panose="020B0609020204030204" pitchFamily="49" charset="0"/>
              </a:rPr>
              <a:t>s</a:t>
            </a:r>
            <a:r>
              <a:rPr lang="en-US" altLang="zh-CN" sz="1700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endParaRPr lang="en-US" altLang="zh-CN" sz="1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981" y="1077671"/>
            <a:ext cx="5623258" cy="562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7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10244" y="325942"/>
            <a:ext cx="2297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8-1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"/>
          <p:cNvSpPr/>
          <p:nvPr/>
        </p:nvSpPr>
        <p:spPr>
          <a:xfrm rot="5400000">
            <a:off x="254592" y="393510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48" y="1083060"/>
            <a:ext cx="6766879" cy="5084826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374904" y="1875987"/>
            <a:ext cx="3463506" cy="349897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从图中可以</a:t>
            </a: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得知，随着训练次数的增加，损失值整体上处于下降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趋势，平均训练损失函数值从</a:t>
            </a:r>
            <a:r>
              <a:rPr lang="en-US" altLang="zh-CN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0.0467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开始下降，在训练</a:t>
            </a:r>
            <a:r>
              <a:rPr lang="en-US" altLang="zh-CN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200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次后收敛于</a:t>
            </a:r>
            <a:r>
              <a:rPr lang="en-US" altLang="zh-CN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0.0319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，说明网络具有收敛能力。</a:t>
            </a:r>
            <a:endParaRPr lang="en-US" altLang="zh-CN" sz="2400" b="1" dirty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en-US" altLang="zh-CN" sz="2800" b="1" dirty="0">
                <a:solidFill>
                  <a:srgbClr val="0E419C"/>
                </a:solidFill>
                <a:latin typeface="Microsoft YaHei"/>
                <a:ea typeface="Microsoft YaHei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255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10244" y="325942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8-2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"/>
          <p:cNvSpPr/>
          <p:nvPr/>
        </p:nvSpPr>
        <p:spPr>
          <a:xfrm rot="5400000">
            <a:off x="254592" y="393510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13" y="1213088"/>
            <a:ext cx="5640239" cy="42301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3" y="1213088"/>
            <a:ext cx="5640239" cy="4230179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409956" y="5668537"/>
            <a:ext cx="11210371" cy="71404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从图中可以</a:t>
            </a:r>
            <a:r>
              <a:rPr lang="zh-CN" altLang="en-US" sz="2000" b="1" dirty="0">
                <a:solidFill>
                  <a:srgbClr val="0E419C"/>
                </a:solidFill>
                <a:latin typeface="Microsoft YaHei"/>
                <a:ea typeface="Microsoft YaHei"/>
              </a:rPr>
              <a:t>得知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，随着训练的进行，</a:t>
            </a:r>
            <a:r>
              <a:rPr lang="en-US" altLang="zh-CN" sz="2000" b="1" dirty="0" err="1" smtClean="0">
                <a:solidFill>
                  <a:srgbClr val="0E419C"/>
                </a:solidFill>
                <a:latin typeface="Microsoft YaHei"/>
                <a:ea typeface="Microsoft YaHei"/>
              </a:rPr>
              <a:t>PSNR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值随着</a:t>
            </a:r>
            <a:r>
              <a:rPr lang="en-US" altLang="zh-CN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Loss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的收敛而收敛，最终</a:t>
            </a:r>
            <a:r>
              <a:rPr lang="en-US" altLang="zh-CN" sz="2000" b="1" dirty="0" err="1" smtClean="0">
                <a:solidFill>
                  <a:srgbClr val="0E419C"/>
                </a:solidFill>
                <a:latin typeface="Microsoft YaHei"/>
                <a:ea typeface="Microsoft YaHei"/>
              </a:rPr>
              <a:t>X2</a:t>
            </a:r>
            <a:r>
              <a:rPr lang="en-US" altLang="zh-CN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 </a:t>
            </a:r>
            <a:r>
              <a:rPr lang="en-US" altLang="zh-CN" sz="2000" b="1" dirty="0" err="1" smtClean="0">
                <a:solidFill>
                  <a:srgbClr val="0E419C"/>
                </a:solidFill>
                <a:latin typeface="Microsoft YaHei"/>
                <a:ea typeface="Microsoft YaHei"/>
              </a:rPr>
              <a:t>PSNR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趋向于</a:t>
            </a:r>
            <a:r>
              <a:rPr lang="en-US" altLang="zh-CN" sz="2000" b="1" dirty="0" err="1" smtClean="0">
                <a:solidFill>
                  <a:srgbClr val="0E419C"/>
                </a:solidFill>
                <a:latin typeface="Microsoft YaHei"/>
                <a:ea typeface="Microsoft YaHei"/>
              </a:rPr>
              <a:t>27.63dB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，</a:t>
            </a:r>
            <a:r>
              <a:rPr lang="en-US" altLang="zh-CN" sz="2000" b="1" dirty="0" err="1" smtClean="0">
                <a:solidFill>
                  <a:srgbClr val="0E419C"/>
                </a:solidFill>
                <a:latin typeface="Microsoft YaHei"/>
                <a:ea typeface="Microsoft YaHei"/>
              </a:rPr>
              <a:t>X4</a:t>
            </a:r>
            <a:r>
              <a:rPr lang="en-US" altLang="zh-CN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 </a:t>
            </a:r>
            <a:r>
              <a:rPr lang="en-US" altLang="zh-CN" sz="2000" b="1" dirty="0" err="1" smtClean="0">
                <a:solidFill>
                  <a:srgbClr val="0E419C"/>
                </a:solidFill>
                <a:latin typeface="Microsoft YaHei"/>
                <a:ea typeface="Microsoft YaHei"/>
              </a:rPr>
              <a:t>PSNR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趋向于</a:t>
            </a:r>
            <a:r>
              <a:rPr lang="en-US" altLang="zh-CN" sz="2000" b="1" dirty="0" err="1" smtClean="0">
                <a:solidFill>
                  <a:srgbClr val="0E419C"/>
                </a:solidFill>
                <a:latin typeface="Microsoft YaHei"/>
                <a:ea typeface="Microsoft YaHei"/>
              </a:rPr>
              <a:t>26.47dB</a:t>
            </a:r>
            <a:r>
              <a:rPr lang="zh-CN" altLang="en-US" sz="20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。</a:t>
            </a:r>
            <a:r>
              <a:rPr lang="zh-CN" altLang="en-US" sz="2000" b="1" dirty="0" smtClean="0">
                <a:solidFill>
                  <a:srgbClr val="C00000"/>
                </a:solidFill>
                <a:latin typeface="Microsoft YaHei"/>
                <a:ea typeface="Microsoft YaHei"/>
              </a:rPr>
              <a:t>（在更大的数据集</a:t>
            </a:r>
            <a:r>
              <a:rPr lang="zh-CN" altLang="en-US" sz="2000" b="1" dirty="0" smtClean="0">
                <a:solidFill>
                  <a:srgbClr val="C00000"/>
                </a:solidFill>
                <a:latin typeface="Microsoft YaHei"/>
                <a:ea typeface="Microsoft YaHei"/>
              </a:rPr>
              <a:t>上</a:t>
            </a:r>
            <a:r>
              <a:rPr lang="zh-CN" altLang="en-US" sz="2000" b="1" dirty="0">
                <a:solidFill>
                  <a:srgbClr val="C00000"/>
                </a:solidFill>
                <a:latin typeface="Microsoft YaHei"/>
                <a:ea typeface="Microsoft YaHei"/>
              </a:rPr>
              <a:t>有望</a:t>
            </a:r>
            <a:r>
              <a:rPr lang="zh-CN" altLang="en-US" sz="2000" b="1" dirty="0" smtClean="0">
                <a:solidFill>
                  <a:srgbClr val="C00000"/>
                </a:solidFill>
                <a:latin typeface="Microsoft YaHei"/>
                <a:ea typeface="Microsoft YaHei"/>
              </a:rPr>
              <a:t>达到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Microsoft YaHei"/>
                <a:ea typeface="Microsoft YaHei"/>
              </a:rPr>
              <a:t>30dB</a:t>
            </a:r>
            <a:r>
              <a:rPr lang="zh-CN" altLang="en-US" sz="2000" b="1" dirty="0">
                <a:solidFill>
                  <a:srgbClr val="C00000"/>
                </a:solidFill>
                <a:latin typeface="Microsoft YaHei"/>
                <a:ea typeface="Microsoft YaHei"/>
              </a:rPr>
              <a:t>以上</a:t>
            </a:r>
            <a:r>
              <a:rPr lang="zh-CN" altLang="en-US" sz="2000" b="1" dirty="0" smtClean="0">
                <a:solidFill>
                  <a:srgbClr val="C00000"/>
                </a:solidFill>
                <a:latin typeface="Microsoft YaHei"/>
                <a:ea typeface="Microsoft YaHei"/>
              </a:rPr>
              <a:t>）</a:t>
            </a:r>
            <a:endParaRPr lang="en-US" altLang="zh-CN" sz="2400" b="1" dirty="0">
              <a:solidFill>
                <a:srgbClr val="C00000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65499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0244" y="325942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8-3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"/>
          <p:cNvSpPr/>
          <p:nvPr/>
        </p:nvSpPr>
        <p:spPr>
          <a:xfrm rot="5400000">
            <a:off x="254592" y="393510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00" y="849162"/>
            <a:ext cx="10182657" cy="578397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56" y="721427"/>
            <a:ext cx="11258594" cy="6056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11" y="981414"/>
            <a:ext cx="1994136" cy="10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7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0244" y="325942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8-3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"/>
          <p:cNvSpPr/>
          <p:nvPr/>
        </p:nvSpPr>
        <p:spPr>
          <a:xfrm rot="5400000">
            <a:off x="254592" y="393510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4" y="849162"/>
            <a:ext cx="10342682" cy="58248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4" y="849162"/>
            <a:ext cx="11401243" cy="59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0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0244" y="325942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8-3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"/>
          <p:cNvSpPr/>
          <p:nvPr/>
        </p:nvSpPr>
        <p:spPr>
          <a:xfrm rot="5400000">
            <a:off x="254592" y="393510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4" y="849162"/>
            <a:ext cx="10679503" cy="5824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4" y="759886"/>
            <a:ext cx="11424780" cy="609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0244" y="325942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8-3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"/>
          <p:cNvSpPr/>
          <p:nvPr/>
        </p:nvSpPr>
        <p:spPr>
          <a:xfrm rot="5400000">
            <a:off x="254592" y="393510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4" y="849162"/>
            <a:ext cx="10511131" cy="59297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4" y="763196"/>
            <a:ext cx="11415147" cy="60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0244" y="325942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8-3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"/>
          <p:cNvSpPr/>
          <p:nvPr/>
        </p:nvSpPr>
        <p:spPr>
          <a:xfrm rot="5400000">
            <a:off x="254592" y="393510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2" y="805485"/>
            <a:ext cx="10578344" cy="58464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4" y="849162"/>
            <a:ext cx="11263220" cy="59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1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"/>
          <p:cNvSpPr/>
          <p:nvPr/>
        </p:nvSpPr>
        <p:spPr>
          <a:xfrm rot="5400000">
            <a:off x="196208" y="302837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30" name="TextBox 2"/>
          <p:cNvSpPr txBox="1"/>
          <p:nvPr/>
        </p:nvSpPr>
        <p:spPr>
          <a:xfrm>
            <a:off x="766907" y="231406"/>
            <a:ext cx="9635964" cy="4941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>
                <a:solidFill>
                  <a:srgbClr val="3F3F3F"/>
                </a:solidFill>
                <a:latin typeface="Microsoft YaHei"/>
                <a:ea typeface="Microsoft YaHei"/>
              </a:rPr>
              <a:t>9</a:t>
            </a: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总结</a:t>
            </a:r>
            <a:endParaRPr lang="en-US" sz="1160" dirty="0"/>
          </a:p>
        </p:txBody>
      </p:sp>
      <p:sp>
        <p:nvSpPr>
          <p:cNvPr id="14" name="TextBox 9"/>
          <p:cNvSpPr txBox="1"/>
          <p:nvPr/>
        </p:nvSpPr>
        <p:spPr>
          <a:xfrm>
            <a:off x="1336251" y="1600310"/>
            <a:ext cx="9783198" cy="392742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本文</a:t>
            </a: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针对多光子显微成像技术获取</a:t>
            </a:r>
            <a:r>
              <a:rPr lang="zh-CN" altLang="en-US" sz="2400" b="1" dirty="0">
                <a:solidFill>
                  <a:srgbClr val="FF0000"/>
                </a:solidFill>
                <a:latin typeface="Microsoft YaHei"/>
                <a:ea typeface="Microsoft YaHei"/>
              </a:rPr>
              <a:t>高分辨率</a:t>
            </a: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皮肤纤维瘤多光子图像</a:t>
            </a:r>
            <a:r>
              <a:rPr lang="zh-CN" altLang="en-US" sz="2400" b="1" dirty="0">
                <a:solidFill>
                  <a:srgbClr val="FF0000"/>
                </a:solidFill>
                <a:latin typeface="Microsoft YaHei"/>
                <a:ea typeface="Microsoft YaHei"/>
              </a:rPr>
              <a:t>容易损伤</a:t>
            </a: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皮肤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组织的</a:t>
            </a: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问题进行研究，通过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基于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Siamese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Microsoft YaHei"/>
                <a:ea typeface="Microsoft YaHei"/>
              </a:rPr>
              <a:t>LapSRN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网络皮肤纤维瘤多光子图像超分辨率算法，由低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分辨率皮肤</a:t>
            </a: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纤维瘤多光子图像生成的高分辨率皮肤纤维瘤多光子图像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，相较于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低分辨率图像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以及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传统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Microsoft YaHei"/>
                <a:ea typeface="Microsoft YaHei"/>
              </a:rPr>
              <a:t>LapSRN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网络超分辨结果，在</a:t>
            </a:r>
            <a:r>
              <a:rPr lang="zh-CN" altLang="en-US" sz="2400" b="1" dirty="0">
                <a:solidFill>
                  <a:srgbClr val="FF0000"/>
                </a:solidFill>
                <a:latin typeface="Microsoft YaHei"/>
                <a:ea typeface="Microsoft YaHei"/>
              </a:rPr>
              <a:t>图像质量</a:t>
            </a: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上得到了提升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清晰度</a:t>
            </a: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得到了提高，具有较好平滑度以及颗粒感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。利用此技术在保证获取高分辨率多光子显微图像的同时，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降低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了为获取高分辨率图像带来的硬件升级成本，对于未来帮助医生进行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诊断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具有重大意义。</a:t>
            </a:r>
            <a:endParaRPr lang="en-US" altLang="zh-CN" sz="2400" b="1" dirty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en-US" altLang="zh-CN" sz="2800" b="1" dirty="0">
                <a:solidFill>
                  <a:srgbClr val="0E419C"/>
                </a:solidFill>
                <a:latin typeface="Microsoft YaHei"/>
                <a:ea typeface="Microsoft YaHei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6570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6" r="-4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"/>
          <p:cNvSpPr/>
          <p:nvPr/>
        </p:nvSpPr>
        <p:spPr>
          <a:xfrm>
            <a:off x="4146743" y="1164444"/>
            <a:ext cx="3727193" cy="4731078"/>
          </a:xfrm>
          <a:custGeom>
            <a:avLst/>
            <a:gdLst/>
            <a:ahLst/>
            <a:cxnLst/>
            <a:rect l="l" t="t" r="r" b="b"/>
            <a:pathLst>
              <a:path w="3533931" h="4485763">
                <a:moveTo>
                  <a:pt x="3533931" y="4485763"/>
                </a:moveTo>
                <a:lnTo>
                  <a:pt x="0" y="4485763"/>
                </a:lnTo>
                <a:lnTo>
                  <a:pt x="0" y="0"/>
                </a:lnTo>
                <a:lnTo>
                  <a:pt x="3533931" y="0"/>
                </a:lnTo>
                <a:lnTo>
                  <a:pt x="3533931" y="4485763"/>
                </a:lnTo>
                <a:close/>
              </a:path>
            </a:pathLst>
          </a:custGeom>
          <a:solidFill>
            <a:srgbClr val="0E419C"/>
          </a:solidFill>
        </p:spPr>
      </p:sp>
      <p:sp>
        <p:nvSpPr>
          <p:cNvPr id="104" name="TextBox 2"/>
          <p:cNvSpPr txBox="1"/>
          <p:nvPr/>
        </p:nvSpPr>
        <p:spPr>
          <a:xfrm>
            <a:off x="3971044" y="1774044"/>
            <a:ext cx="4268669" cy="128028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7172" spc="1055" dirty="0" err="1">
                <a:solidFill>
                  <a:srgbClr val="FFFFFF"/>
                </a:solidFill>
                <a:latin typeface="Microsoft YaHei"/>
                <a:ea typeface="Microsoft YaHei"/>
              </a:rPr>
              <a:t>感谢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TextBox 3"/>
          <p:cNvSpPr txBox="1"/>
          <p:nvPr/>
        </p:nvSpPr>
        <p:spPr>
          <a:xfrm>
            <a:off x="3972407" y="1726360"/>
            <a:ext cx="4268669" cy="22595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1266">
                <a:solidFill>
                  <a:srgbClr val="FFFFFF"/>
                </a:solidFill>
                <a:latin typeface="Microsoft YaHei"/>
                <a:ea typeface="Microsoft YaHei"/>
              </a:rPr>
              <a:t>THANKS FOR WATCHING</a:t>
            </a:r>
            <a:endParaRPr lang="en-US" sz="116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3971044" y="3102015"/>
            <a:ext cx="4268669" cy="163730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7172" spc="1055" dirty="0" err="1" smtClean="0">
                <a:solidFill>
                  <a:srgbClr val="FFFFFF"/>
                </a:solidFill>
                <a:latin typeface="Microsoft YaHei"/>
                <a:ea typeface="Microsoft YaHei"/>
              </a:rPr>
              <a:t>观看</a:t>
            </a:r>
            <a:endParaRPr lang="en-US" sz="7172" spc="1055" dirty="0" smtClean="0">
              <a:solidFill>
                <a:srgbClr val="FFFFFF"/>
              </a:solidFill>
              <a:latin typeface="Microsoft YaHei"/>
              <a:ea typeface="Microsoft YaHei"/>
            </a:endParaRPr>
          </a:p>
          <a:p>
            <a:pPr algn="ctr" defTabSz="964418" latinLnBrk="1">
              <a:lnSpc>
                <a:spcPct val="116199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不足之处，请老师指导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20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1"/>
          <p:cNvSpPr/>
          <p:nvPr/>
        </p:nvSpPr>
        <p:spPr>
          <a:xfrm>
            <a:off x="856907" y="1758979"/>
            <a:ext cx="10648923" cy="3840786"/>
          </a:xfrm>
          <a:custGeom>
            <a:avLst/>
            <a:gdLst/>
            <a:ahLst/>
            <a:cxnLst/>
            <a:rect l="l" t="t" r="r" b="b"/>
            <a:pathLst>
              <a:path w="10325052" h="3236425">
                <a:moveTo>
                  <a:pt x="10325051" y="3236425"/>
                </a:moveTo>
                <a:lnTo>
                  <a:pt x="0" y="3236425"/>
                </a:lnTo>
                <a:lnTo>
                  <a:pt x="0" y="0"/>
                </a:lnTo>
                <a:lnTo>
                  <a:pt x="10325051" y="0"/>
                </a:lnTo>
                <a:lnTo>
                  <a:pt x="10325051" y="3236425"/>
                </a:lnTo>
                <a:close/>
              </a:path>
            </a:pathLst>
          </a:custGeom>
          <a:solidFill>
            <a:srgbClr val="0E419C"/>
          </a:solidFill>
        </p:spPr>
      </p:sp>
      <p:sp>
        <p:nvSpPr>
          <p:cNvPr id="97" name="Freeform 2"/>
          <p:cNvSpPr/>
          <p:nvPr/>
        </p:nvSpPr>
        <p:spPr>
          <a:xfrm rot="5400000">
            <a:off x="470266" y="629496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98" name="TextBox 3"/>
          <p:cNvSpPr txBox="1"/>
          <p:nvPr/>
        </p:nvSpPr>
        <p:spPr>
          <a:xfrm>
            <a:off x="1040966" y="541585"/>
            <a:ext cx="3725355" cy="52713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1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背景与意义</a:t>
            </a:r>
            <a:endParaRPr lang="en-US" sz="1160" dirty="0"/>
          </a:p>
        </p:txBody>
      </p:sp>
      <p:sp>
        <p:nvSpPr>
          <p:cNvPr id="100" name="TextBox 5"/>
          <p:cNvSpPr txBox="1"/>
          <p:nvPr/>
        </p:nvSpPr>
        <p:spPr>
          <a:xfrm>
            <a:off x="1104944" y="2173318"/>
            <a:ext cx="10152848" cy="301210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       皮肤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纤维瘤是一种比较容易发生在中青年身上的疾病，获取皮肤纤维瘤多光子图像是通过</a:t>
            </a:r>
            <a:r>
              <a:rPr lang="zh-CN" altLang="en-US" sz="2109" b="1" dirty="0">
                <a:solidFill>
                  <a:srgbClr val="FF0000"/>
                </a:solidFill>
                <a:latin typeface="Microsoft YaHei"/>
                <a:ea typeface="Microsoft YaHei"/>
              </a:rPr>
              <a:t>激光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仪器扫描出来。如果想获取高清图像，则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需要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对皮肤组织进行</a:t>
            </a:r>
            <a:r>
              <a:rPr lang="zh-CN" altLang="en-US" sz="2109" b="1" dirty="0">
                <a:solidFill>
                  <a:srgbClr val="FF0000"/>
                </a:solidFill>
                <a:latin typeface="Microsoft YaHei"/>
                <a:ea typeface="Microsoft YaHei"/>
              </a:rPr>
              <a:t>高强度低速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的照射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，很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容易造成皮肤组织的</a:t>
            </a:r>
            <a:r>
              <a:rPr lang="zh-CN" altLang="en-US" sz="2109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损伤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。而</a:t>
            </a:r>
            <a:r>
              <a:rPr lang="zh-CN" altLang="en-US" sz="2109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快速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且</a:t>
            </a:r>
            <a:r>
              <a:rPr lang="zh-CN" altLang="en-US" sz="2109" b="1" dirty="0">
                <a:solidFill>
                  <a:srgbClr val="FF0000"/>
                </a:solidFill>
                <a:latin typeface="Microsoft YaHei"/>
                <a:ea typeface="Microsoft YaHei"/>
              </a:rPr>
              <a:t>低</a:t>
            </a:r>
            <a:r>
              <a:rPr lang="zh-CN" altLang="en-US" sz="2109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强度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的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扫描虽然能够不损伤皮肤组织，但却带来的问题是获取的皮肤纤维瘤多光子图像是</a:t>
            </a:r>
            <a:r>
              <a:rPr lang="zh-CN" altLang="en-US" sz="2109" b="1" dirty="0">
                <a:solidFill>
                  <a:srgbClr val="FF0000"/>
                </a:solidFill>
                <a:latin typeface="Microsoft YaHei"/>
                <a:ea typeface="Microsoft YaHei"/>
              </a:rPr>
              <a:t>低</a:t>
            </a:r>
            <a:r>
              <a:rPr lang="zh-CN" altLang="en-US" sz="2109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分辨率且噪声明显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的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，从而影响图像的整体质量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。之后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，虽然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可以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借助更为高清的图像传感器来获取高分辨率图像，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但是需要</a:t>
            </a:r>
            <a:r>
              <a:rPr lang="zh-CN" altLang="en-US" sz="2109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昂贵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经济成本对硬件升级。</a:t>
            </a:r>
            <a:endParaRPr lang="en-US" altLang="zh-CN" sz="2109" b="1" dirty="0" smtClean="0">
              <a:solidFill>
                <a:srgbClr val="FFFFFF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       因此，基于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深度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学习的图像</a:t>
            </a:r>
            <a:r>
              <a:rPr lang="zh-CN" altLang="en-US" sz="2109" b="1" dirty="0">
                <a:solidFill>
                  <a:srgbClr val="FF0000"/>
                </a:solidFill>
                <a:latin typeface="Microsoft YaHei"/>
                <a:ea typeface="Microsoft YaHei"/>
              </a:rPr>
              <a:t>超</a:t>
            </a:r>
            <a:r>
              <a:rPr lang="zh-CN" altLang="en-US" sz="2109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分辨率算法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旨在</a:t>
            </a:r>
            <a:r>
              <a:rPr lang="zh-CN" altLang="en-US" sz="2109" b="1" dirty="0" smtClean="0">
                <a:solidFill>
                  <a:srgbClr val="FFFFFF"/>
                </a:solidFill>
                <a:latin typeface="Microsoft YaHei"/>
                <a:ea typeface="Microsoft YaHei"/>
              </a:rPr>
              <a:t>获取</a:t>
            </a:r>
            <a:r>
              <a:rPr lang="zh-CN" altLang="en-US" sz="2109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清晰</a:t>
            </a:r>
            <a:r>
              <a:rPr lang="zh-CN" altLang="en-US" sz="2109" b="1" dirty="0">
                <a:solidFill>
                  <a:srgbClr val="FF0000"/>
                </a:solidFill>
                <a:latin typeface="Microsoft YaHei"/>
                <a:ea typeface="Microsoft YaHei"/>
              </a:rPr>
              <a:t>、高质量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的皮肤纤维瘤多光子图像且又</a:t>
            </a:r>
            <a:r>
              <a:rPr lang="zh-CN" altLang="en-US" sz="2109" b="1" dirty="0">
                <a:solidFill>
                  <a:srgbClr val="FF0000"/>
                </a:solidFill>
                <a:latin typeface="Microsoft YaHei"/>
                <a:ea typeface="Microsoft YaHei"/>
              </a:rPr>
              <a:t>不损伤</a:t>
            </a: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皮肤组织。</a:t>
            </a:r>
            <a:endParaRPr lang="en-US" altLang="zh-CN" sz="2109" b="1" dirty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192248" y="4508470"/>
            <a:ext cx="2939891" cy="376513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109" b="1" dirty="0">
                <a:solidFill>
                  <a:srgbClr val="FFFFFF"/>
                </a:solidFill>
                <a:latin typeface="Microsoft YaHei"/>
                <a:ea typeface="Microsoft YaHei"/>
              </a:rPr>
              <a:t> </a:t>
            </a:r>
            <a:endParaRPr lang="en-US" sz="1160" dirty="0"/>
          </a:p>
        </p:txBody>
      </p:sp>
    </p:spTree>
    <p:extLst>
      <p:ext uri="{BB962C8B-B14F-4D97-AF65-F5344CB8AC3E}">
        <p14:creationId xmlns:p14="http://schemas.microsoft.com/office/powerpoint/2010/main" val="36643842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1"/>
          <p:cNvSpPr/>
          <p:nvPr/>
        </p:nvSpPr>
        <p:spPr>
          <a:xfrm rot="5400000">
            <a:off x="470266" y="629496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86" name="TextBox 2"/>
          <p:cNvSpPr txBox="1"/>
          <p:nvPr/>
        </p:nvSpPr>
        <p:spPr>
          <a:xfrm>
            <a:off x="1040965" y="541586"/>
            <a:ext cx="9635964" cy="5271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2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数据集采集</a:t>
            </a:r>
            <a:endParaRPr lang="en-US" sz="1160" dirty="0"/>
          </a:p>
        </p:txBody>
      </p:sp>
      <p:sp>
        <p:nvSpPr>
          <p:cNvPr id="90" name="TextBox 6"/>
          <p:cNvSpPr txBox="1"/>
          <p:nvPr/>
        </p:nvSpPr>
        <p:spPr>
          <a:xfrm>
            <a:off x="590578" y="1290896"/>
            <a:ext cx="5620442" cy="532844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①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 多光子显微图像系统的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组成：</a:t>
            </a:r>
            <a:r>
              <a:rPr lang="en-US" altLang="zh-CN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Carl </a:t>
            </a:r>
            <a:r>
              <a:rPr lang="en-US" altLang="zh-CN" b="1" dirty="0">
                <a:solidFill>
                  <a:srgbClr val="0E419C"/>
                </a:solidFill>
                <a:latin typeface="Microsoft YaHei"/>
                <a:ea typeface="Microsoft YaHei"/>
              </a:rPr>
              <a:t>Zeiss AG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公司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出产高通量扫描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倒置显微镜</a:t>
            </a:r>
            <a:r>
              <a:rPr lang="en-US" altLang="zh-CN" b="1" dirty="0" err="1" smtClean="0">
                <a:solidFill>
                  <a:srgbClr val="FF0000"/>
                </a:solidFill>
                <a:latin typeface="Microsoft YaHei"/>
                <a:ea typeface="Microsoft YaHei"/>
              </a:rPr>
              <a:t>LSM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icrosoft YaHei"/>
                <a:ea typeface="Microsoft YaHei"/>
              </a:rPr>
              <a:t>510 META </a:t>
            </a:r>
            <a:r>
              <a:rPr lang="en-US" altLang="zh-CN" b="1" dirty="0" err="1">
                <a:solidFill>
                  <a:srgbClr val="FF0000"/>
                </a:solidFill>
                <a:latin typeface="Microsoft YaHei"/>
                <a:ea typeface="Microsoft YaHei"/>
              </a:rPr>
              <a:t>Axiovert</a:t>
            </a:r>
            <a:r>
              <a:rPr lang="en-US" altLang="zh-CN" b="1" dirty="0">
                <a:solidFill>
                  <a:srgbClr val="FF0000"/>
                </a:solidFill>
                <a:latin typeface="Microsoft YaHei"/>
                <a:ea typeface="Microsoft YaHei"/>
              </a:rPr>
              <a:t> 200</a:t>
            </a:r>
            <a:r>
              <a:rPr lang="en-US" altLang="zh-CN" b="1" dirty="0">
                <a:solidFill>
                  <a:srgbClr val="0E419C"/>
                </a:solidFill>
                <a:latin typeface="Microsoft YaHei"/>
                <a:ea typeface="Microsoft YaHei"/>
              </a:rPr>
              <a:t> 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和美国</a:t>
            </a:r>
            <a:r>
              <a:rPr lang="en-US" altLang="zh-CN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Coherent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激光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公司出产</a:t>
            </a:r>
            <a:r>
              <a:rPr lang="zh-CN" altLang="en-US" b="1" dirty="0">
                <a:solidFill>
                  <a:srgbClr val="FF0000"/>
                </a:solidFill>
                <a:latin typeface="Microsoft YaHei"/>
                <a:ea typeface="Microsoft YaHei"/>
              </a:rPr>
              <a:t>锁模钛宝石飞秒激光器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组成多光子显微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成像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系统获取得到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。</a:t>
            </a:r>
            <a:endParaRPr lang="en-US" altLang="zh-CN" b="1" dirty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endParaRPr lang="en-US" altLang="zh-CN" sz="1050" b="1" dirty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② 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弹力纤维与胶原纤维获取：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系统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具有多通道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成像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模式，可选择两个独立通道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，进行</a:t>
            </a:r>
            <a:r>
              <a:rPr lang="zh-CN" altLang="en-US" b="1" dirty="0">
                <a:solidFill>
                  <a:srgbClr val="FF0000"/>
                </a:solidFill>
                <a:latin typeface="Microsoft YaHei"/>
                <a:ea typeface="Microsoft YaHei"/>
              </a:rPr>
              <a:t>双光子激发荧光成像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形成皮肤纤维瘤多光子图像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中弹力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纤维和</a:t>
            </a:r>
            <a:r>
              <a:rPr lang="zh-CN" altLang="en-US" b="1" dirty="0">
                <a:solidFill>
                  <a:srgbClr val="FF0000"/>
                </a:solidFill>
                <a:latin typeface="Microsoft YaHei"/>
                <a:ea typeface="Microsoft YaHei"/>
              </a:rPr>
              <a:t>二次谐波成像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形成皮肤纤维瘤多光子图像中胶原纤维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。</a:t>
            </a:r>
            <a:endParaRPr lang="en-US" altLang="zh-CN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endParaRPr lang="en-US" altLang="zh-CN" b="1" dirty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zh-CN" altLang="en-US" sz="2400" b="1" dirty="0">
                <a:solidFill>
                  <a:srgbClr val="0E419C"/>
                </a:solidFill>
                <a:latin typeface="Microsoft YaHei"/>
                <a:ea typeface="Microsoft YaHei"/>
              </a:rPr>
              <a:t>③ 数据集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：对同一个皮肤组织位置，调整扫描速度，最终获取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得到</a:t>
            </a:r>
            <a:r>
              <a:rPr lang="en-US" altLang="zh-CN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165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组皮肤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纤维瘤多光子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图像，总共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有三种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类型：第一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种像素大小</a:t>
            </a:r>
            <a:r>
              <a:rPr lang="en-US" altLang="zh-CN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512×512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像素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低</a:t>
            </a:r>
            <a:r>
              <a:rPr lang="zh-CN" altLang="en-US" b="1" dirty="0">
                <a:solidFill>
                  <a:srgbClr val="FF0000"/>
                </a:solidFill>
                <a:latin typeface="Microsoft YaHei"/>
                <a:ea typeface="Microsoft YaHei"/>
              </a:rPr>
              <a:t>分辨率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图像，第二种像素大小</a:t>
            </a:r>
            <a:r>
              <a:rPr lang="en-US" altLang="zh-CN" b="1" dirty="0">
                <a:solidFill>
                  <a:srgbClr val="0E419C"/>
                </a:solidFill>
                <a:latin typeface="Microsoft YaHei"/>
                <a:ea typeface="Microsoft YaHei"/>
              </a:rPr>
              <a:t>1024×1024 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像素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高分辨率</a:t>
            </a:r>
            <a:r>
              <a:rPr lang="zh-CN" altLang="en-US" b="1" dirty="0">
                <a:solidFill>
                  <a:srgbClr val="0E419C"/>
                </a:solidFill>
                <a:latin typeface="Microsoft YaHei"/>
                <a:ea typeface="Microsoft YaHei"/>
              </a:rPr>
              <a:t>图像，第三种像素大小</a:t>
            </a:r>
            <a:r>
              <a:rPr lang="en-US" altLang="zh-CN" b="1" dirty="0">
                <a:solidFill>
                  <a:srgbClr val="0E419C"/>
                </a:solidFill>
                <a:latin typeface="Microsoft YaHei"/>
                <a:ea typeface="Microsoft YaHei"/>
              </a:rPr>
              <a:t>2048×2048 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像素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高分辨率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图像，分别用于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倍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与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4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倍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超分辨。</a:t>
            </a:r>
            <a:endParaRPr lang="en-US" altLang="zh-CN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08" y="1130243"/>
            <a:ext cx="2600325" cy="2695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533" y="2607331"/>
            <a:ext cx="2600325" cy="2695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08" y="4033122"/>
            <a:ext cx="2600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799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1"/>
          <p:cNvSpPr/>
          <p:nvPr/>
        </p:nvSpPr>
        <p:spPr>
          <a:xfrm rot="5400000">
            <a:off x="470266" y="629496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86" name="TextBox 2"/>
          <p:cNvSpPr txBox="1"/>
          <p:nvPr/>
        </p:nvSpPr>
        <p:spPr>
          <a:xfrm>
            <a:off x="1040965" y="541586"/>
            <a:ext cx="9635964" cy="5271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3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数据集预处理</a:t>
            </a:r>
            <a:endParaRPr lang="en-US" sz="1160" dirty="0"/>
          </a:p>
        </p:txBody>
      </p:sp>
      <p:sp>
        <p:nvSpPr>
          <p:cNvPr id="90" name="TextBox 6"/>
          <p:cNvSpPr txBox="1"/>
          <p:nvPr/>
        </p:nvSpPr>
        <p:spPr>
          <a:xfrm>
            <a:off x="590578" y="1542333"/>
            <a:ext cx="4398671" cy="43913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[1] 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图像挑选</a:t>
            </a:r>
            <a:endParaRPr lang="en-US" altLang="zh-CN" sz="2400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  <a:sym typeface="Wingdings 2" panose="05020102010507070707" pitchFamily="18" charset="2"/>
              </a:rPr>
              <a:t>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  <a:sym typeface="Wingdings 2" panose="05020102010507070707" pitchFamily="18" charset="2"/>
              </a:rPr>
              <a:t> 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原始图像数据所需信息缺失或分布不均衡。</a:t>
            </a:r>
            <a:endParaRPr lang="en-US" altLang="zh-CN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marL="285750" indent="-285750" latinLnBrk="1">
              <a:lnSpc>
                <a:spcPct val="116199"/>
              </a:lnSpc>
              <a:buFont typeface="Wingdings 2" panose="05020102010507070707" pitchFamily="18" charset="2"/>
              <a:buChar char="v"/>
            </a:pP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筛选后，获得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28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组训练集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组验证集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5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组测试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集</a:t>
            </a:r>
            <a:endParaRPr lang="en-US" altLang="zh-CN" b="1" dirty="0" smtClean="0">
              <a:solidFill>
                <a:srgbClr val="FF0000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endParaRPr lang="en-US" altLang="zh-CN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endParaRPr lang="en-US" altLang="zh-CN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en-US" altLang="zh-CN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[2] 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图像分块</a:t>
            </a:r>
            <a:endParaRPr lang="en-US" altLang="zh-CN" sz="2400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  <a:sym typeface="Wingdings 2" panose="05020102010507070707" pitchFamily="18" charset="2"/>
              </a:rPr>
              <a:t> 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将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图像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分块加快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网络的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训练</a:t>
            </a:r>
            <a:endParaRPr lang="en-US" altLang="zh-CN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  <a:sym typeface="Wingdings 2" panose="05020102010507070707" pitchFamily="18" charset="2"/>
              </a:rPr>
              <a:t> 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对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每一张进行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4*4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分块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，故最终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训练集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有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448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张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图像，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验证集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有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32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张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图像，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测试集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有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80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/>
                <a:ea typeface="Microsoft YaHei"/>
              </a:rPr>
              <a:t>张</a:t>
            </a: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图像。</a:t>
            </a:r>
            <a:endParaRPr lang="en-US" altLang="zh-CN" sz="1400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47" y="2727664"/>
            <a:ext cx="5534025" cy="2438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36" y="1334690"/>
            <a:ext cx="6856045" cy="45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94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/>
          <p:cNvSpPr/>
          <p:nvPr/>
        </p:nvSpPr>
        <p:spPr>
          <a:xfrm>
            <a:off x="4558872" y="2867061"/>
            <a:ext cx="640094" cy="6400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8" name="立方体 7"/>
          <p:cNvSpPr/>
          <p:nvPr/>
        </p:nvSpPr>
        <p:spPr>
          <a:xfrm>
            <a:off x="3116708" y="4251369"/>
            <a:ext cx="244017" cy="321894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9" name="立方体 8"/>
          <p:cNvSpPr/>
          <p:nvPr/>
        </p:nvSpPr>
        <p:spPr>
          <a:xfrm>
            <a:off x="4031497" y="4255579"/>
            <a:ext cx="244017" cy="321894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0" name="立方体 9"/>
          <p:cNvSpPr/>
          <p:nvPr/>
        </p:nvSpPr>
        <p:spPr>
          <a:xfrm>
            <a:off x="4597832" y="4048010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1" name="立方体 10"/>
          <p:cNvSpPr/>
          <p:nvPr/>
        </p:nvSpPr>
        <p:spPr>
          <a:xfrm>
            <a:off x="5317974" y="4044428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2" name="立方体 11"/>
          <p:cNvSpPr/>
          <p:nvPr/>
        </p:nvSpPr>
        <p:spPr>
          <a:xfrm>
            <a:off x="6275314" y="4027810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3" name="立方体 12"/>
          <p:cNvSpPr/>
          <p:nvPr/>
        </p:nvSpPr>
        <p:spPr>
          <a:xfrm>
            <a:off x="6970006" y="3530890"/>
            <a:ext cx="363429" cy="107471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4" name="右箭头 13"/>
          <p:cNvSpPr/>
          <p:nvPr/>
        </p:nvSpPr>
        <p:spPr>
          <a:xfrm>
            <a:off x="3486131" y="4397049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5" name="右箭头 14"/>
          <p:cNvSpPr/>
          <p:nvPr/>
        </p:nvSpPr>
        <p:spPr>
          <a:xfrm>
            <a:off x="2840689" y="4385321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6" name="右箭头 15"/>
          <p:cNvSpPr/>
          <p:nvPr/>
        </p:nvSpPr>
        <p:spPr>
          <a:xfrm>
            <a:off x="5035172" y="4382736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7" name="右箭头 16"/>
          <p:cNvSpPr/>
          <p:nvPr/>
        </p:nvSpPr>
        <p:spPr>
          <a:xfrm>
            <a:off x="5685115" y="4385323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9" name="右箭头 18"/>
          <p:cNvSpPr/>
          <p:nvPr/>
        </p:nvSpPr>
        <p:spPr>
          <a:xfrm>
            <a:off x="4375398" y="4381167"/>
            <a:ext cx="171330" cy="6230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20" name="右箭头 19"/>
          <p:cNvSpPr/>
          <p:nvPr/>
        </p:nvSpPr>
        <p:spPr>
          <a:xfrm>
            <a:off x="6718438" y="4388901"/>
            <a:ext cx="171330" cy="6230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21" name="文本框 20"/>
          <p:cNvSpPr txBox="1"/>
          <p:nvPr/>
        </p:nvSpPr>
        <p:spPr>
          <a:xfrm>
            <a:off x="3639080" y="4151201"/>
            <a:ext cx="25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/>
              <a:t>…</a:t>
            </a:r>
            <a:endParaRPr lang="zh-CN" altLang="en-US" sz="3000" b="1" dirty="0"/>
          </a:p>
        </p:txBody>
      </p:sp>
      <p:sp>
        <p:nvSpPr>
          <p:cNvPr id="49" name="文本框 48"/>
          <p:cNvSpPr txBox="1"/>
          <p:nvPr/>
        </p:nvSpPr>
        <p:spPr>
          <a:xfrm>
            <a:off x="5885727" y="4068249"/>
            <a:ext cx="25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/>
              <a:t>…</a:t>
            </a:r>
            <a:endParaRPr lang="zh-CN" altLang="en-US" sz="3000" b="1" dirty="0"/>
          </a:p>
        </p:txBody>
      </p:sp>
      <p:sp>
        <p:nvSpPr>
          <p:cNvPr id="63" name="右箭头 62"/>
          <p:cNvSpPr/>
          <p:nvPr/>
        </p:nvSpPr>
        <p:spPr>
          <a:xfrm rot="-5400000">
            <a:off x="4682977" y="3812066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65" name="矩形 64"/>
          <p:cNvSpPr/>
          <p:nvPr/>
        </p:nvSpPr>
        <p:spPr>
          <a:xfrm>
            <a:off x="4468047" y="2940742"/>
            <a:ext cx="640094" cy="6400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66" name="矩形 65"/>
          <p:cNvSpPr/>
          <p:nvPr/>
        </p:nvSpPr>
        <p:spPr>
          <a:xfrm>
            <a:off x="8006142" y="3585739"/>
            <a:ext cx="866669" cy="8666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68" name="矩形 67"/>
          <p:cNvSpPr/>
          <p:nvPr/>
        </p:nvSpPr>
        <p:spPr>
          <a:xfrm>
            <a:off x="3238716" y="2151604"/>
            <a:ext cx="640094" cy="6400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70" dirty="0"/>
              <a:t>上采样</a:t>
            </a:r>
          </a:p>
        </p:txBody>
      </p:sp>
      <p:sp>
        <p:nvSpPr>
          <p:cNvPr id="69" name="流程图: 接点 68"/>
          <p:cNvSpPr/>
          <p:nvPr/>
        </p:nvSpPr>
        <p:spPr>
          <a:xfrm>
            <a:off x="4629359" y="2326901"/>
            <a:ext cx="241533" cy="24153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489" dirty="0"/>
              <a:t>+</a:t>
            </a:r>
            <a:endParaRPr lang="zh-CN" altLang="en-US" sz="3489" dirty="0"/>
          </a:p>
        </p:txBody>
      </p:sp>
      <p:sp>
        <p:nvSpPr>
          <p:cNvPr id="72" name="矩形 71"/>
          <p:cNvSpPr/>
          <p:nvPr/>
        </p:nvSpPr>
        <p:spPr>
          <a:xfrm>
            <a:off x="6680638" y="2047794"/>
            <a:ext cx="866669" cy="86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sz="1270" dirty="0">
                <a:solidFill>
                  <a:prstClr val="white"/>
                </a:solidFill>
              </a:rPr>
              <a:t>上采样</a:t>
            </a:r>
          </a:p>
        </p:txBody>
      </p:sp>
      <p:sp>
        <p:nvSpPr>
          <p:cNvPr id="73" name="流程图: 接点 72"/>
          <p:cNvSpPr/>
          <p:nvPr/>
        </p:nvSpPr>
        <p:spPr>
          <a:xfrm>
            <a:off x="8002715" y="2360361"/>
            <a:ext cx="241533" cy="24153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489" dirty="0"/>
              <a:t>+</a:t>
            </a:r>
            <a:endParaRPr lang="zh-CN" altLang="en-US" sz="3489" dirty="0"/>
          </a:p>
        </p:txBody>
      </p:sp>
      <p:sp>
        <p:nvSpPr>
          <p:cNvPr id="74" name="右箭头 73"/>
          <p:cNvSpPr/>
          <p:nvPr/>
        </p:nvSpPr>
        <p:spPr>
          <a:xfrm rot="16200000">
            <a:off x="4669757" y="2710031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5" name="右箭头 74"/>
          <p:cNvSpPr/>
          <p:nvPr/>
        </p:nvSpPr>
        <p:spPr>
          <a:xfrm rot="16200000">
            <a:off x="7927701" y="3059691"/>
            <a:ext cx="377980" cy="6825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6" name="右箭头 75"/>
          <p:cNvSpPr/>
          <p:nvPr/>
        </p:nvSpPr>
        <p:spPr>
          <a:xfrm>
            <a:off x="4176530" y="2440499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7" name="右箭头 76"/>
          <p:cNvSpPr/>
          <p:nvPr/>
        </p:nvSpPr>
        <p:spPr>
          <a:xfrm>
            <a:off x="7652598" y="2481647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8" name="右箭头 77"/>
          <p:cNvSpPr/>
          <p:nvPr/>
        </p:nvSpPr>
        <p:spPr>
          <a:xfrm>
            <a:off x="5153856" y="2447668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9" name="右箭头 78"/>
          <p:cNvSpPr/>
          <p:nvPr/>
        </p:nvSpPr>
        <p:spPr>
          <a:xfrm>
            <a:off x="8423040" y="2502802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80" name="右箭头 79"/>
          <p:cNvSpPr/>
          <p:nvPr/>
        </p:nvSpPr>
        <p:spPr>
          <a:xfrm>
            <a:off x="7413130" y="4053554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82" name="右箭头 81"/>
          <p:cNvSpPr/>
          <p:nvPr/>
        </p:nvSpPr>
        <p:spPr>
          <a:xfrm>
            <a:off x="6355556" y="2360361"/>
            <a:ext cx="297003" cy="147003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14" name="左右箭头 113"/>
          <p:cNvSpPr/>
          <p:nvPr/>
        </p:nvSpPr>
        <p:spPr>
          <a:xfrm rot="5400000">
            <a:off x="5723050" y="1686474"/>
            <a:ext cx="304588" cy="11059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489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616922" y="4710857"/>
            <a:ext cx="768159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43" dirty="0" smtClean="0"/>
              <a:t>弹性纤维</a:t>
            </a:r>
            <a:endParaRPr lang="zh-CN" altLang="en-US" sz="1143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5" y="4068245"/>
            <a:ext cx="617234" cy="6172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69" y="2201420"/>
            <a:ext cx="685815" cy="6858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021" y="2165246"/>
            <a:ext cx="914420" cy="914420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682" y="2196245"/>
            <a:ext cx="914420" cy="914420"/>
          </a:xfrm>
          <a:prstGeom prst="rect">
            <a:avLst/>
          </a:prstGeom>
        </p:spPr>
      </p:pic>
      <p:sp>
        <p:nvSpPr>
          <p:cNvPr id="102" name="左右箭头 101"/>
          <p:cNvSpPr/>
          <p:nvPr/>
        </p:nvSpPr>
        <p:spPr>
          <a:xfrm rot="10800000">
            <a:off x="9928587" y="2449980"/>
            <a:ext cx="304588" cy="11059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489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04895" y="3795921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rgbClr val="52ADF2"/>
                </a:solidFill>
                <a:effectLst/>
                <a:latin typeface="Consolas" panose="020B0609020204030204" pitchFamily="49" charset="0"/>
              </a:rPr>
              <a:t>Lambda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97" y="3913544"/>
            <a:ext cx="617234" cy="617234"/>
          </a:xfrm>
          <a:prstGeom prst="rect">
            <a:avLst/>
          </a:prstGeom>
        </p:spPr>
      </p:pic>
      <p:pic>
        <p:nvPicPr>
          <p:cNvPr id="205" name="图片 20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04" y="4043554"/>
            <a:ext cx="617234" cy="617234"/>
          </a:xfrm>
          <a:prstGeom prst="rect">
            <a:avLst/>
          </a:prstGeom>
        </p:spPr>
      </p:pic>
      <p:pic>
        <p:nvPicPr>
          <p:cNvPr id="206" name="图片 2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86" y="4183596"/>
            <a:ext cx="617234" cy="617234"/>
          </a:xfrm>
          <a:prstGeom prst="rect">
            <a:avLst/>
          </a:prstGeom>
        </p:spPr>
      </p:pic>
      <p:sp>
        <p:nvSpPr>
          <p:cNvPr id="207" name="右箭头 206"/>
          <p:cNvSpPr/>
          <p:nvPr/>
        </p:nvSpPr>
        <p:spPr>
          <a:xfrm>
            <a:off x="1407078" y="4327194"/>
            <a:ext cx="276440" cy="203365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208" name="矩形 207"/>
          <p:cNvSpPr/>
          <p:nvPr/>
        </p:nvSpPr>
        <p:spPr>
          <a:xfrm>
            <a:off x="4381682" y="3037030"/>
            <a:ext cx="640094" cy="6400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211" name="矩形 210"/>
          <p:cNvSpPr/>
          <p:nvPr/>
        </p:nvSpPr>
        <p:spPr>
          <a:xfrm>
            <a:off x="7896567" y="3670364"/>
            <a:ext cx="866669" cy="8666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210" name="矩形 209"/>
          <p:cNvSpPr/>
          <p:nvPr/>
        </p:nvSpPr>
        <p:spPr>
          <a:xfrm>
            <a:off x="7782884" y="3750261"/>
            <a:ext cx="866669" cy="8666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cxnSp>
        <p:nvCxnSpPr>
          <p:cNvPr id="33" name="肘形连接符 32"/>
          <p:cNvCxnSpPr/>
          <p:nvPr/>
        </p:nvCxnSpPr>
        <p:spPr>
          <a:xfrm rot="5400000" flipH="1" flipV="1">
            <a:off x="2027408" y="2653672"/>
            <a:ext cx="1303493" cy="956232"/>
          </a:xfrm>
          <a:prstGeom prst="bentConnector3">
            <a:avLst>
              <a:gd name="adj1" fmla="val 99807"/>
            </a:avLst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9487" y="2021594"/>
            <a:ext cx="1675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ConvTranspose2d</a:t>
            </a:r>
            <a:endParaRPr lang="en-US" altLang="zh-CN" sz="1400" b="1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3" name="图片 2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16" y="842040"/>
            <a:ext cx="685815" cy="685815"/>
          </a:xfrm>
          <a:prstGeom prst="rect">
            <a:avLst/>
          </a:prstGeom>
        </p:spPr>
      </p:pic>
      <p:pic>
        <p:nvPicPr>
          <p:cNvPr id="214" name="图片 2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71" y="613598"/>
            <a:ext cx="685815" cy="685815"/>
          </a:xfrm>
          <a:prstGeom prst="rect">
            <a:avLst/>
          </a:prstGeom>
        </p:spPr>
      </p:pic>
      <p:pic>
        <p:nvPicPr>
          <p:cNvPr id="215" name="图片 2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98" y="713770"/>
            <a:ext cx="685815" cy="685815"/>
          </a:xfrm>
          <a:prstGeom prst="rect">
            <a:avLst/>
          </a:prstGeom>
        </p:spPr>
      </p:pic>
      <p:pic>
        <p:nvPicPr>
          <p:cNvPr id="216" name="图片 2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30" y="2073150"/>
            <a:ext cx="685815" cy="685815"/>
          </a:xfrm>
          <a:prstGeom prst="rect">
            <a:avLst/>
          </a:prstGeom>
        </p:spPr>
      </p:pic>
      <p:pic>
        <p:nvPicPr>
          <p:cNvPr id="217" name="图片 2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91" y="1972978"/>
            <a:ext cx="685815" cy="685815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596" y="2055219"/>
            <a:ext cx="914420" cy="914420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689" y="1952641"/>
            <a:ext cx="914420" cy="914420"/>
          </a:xfrm>
          <a:prstGeom prst="rect">
            <a:avLst/>
          </a:prstGeom>
        </p:spPr>
      </p:pic>
      <p:pic>
        <p:nvPicPr>
          <p:cNvPr id="220" name="图片 2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840" y="2052027"/>
            <a:ext cx="914420" cy="914420"/>
          </a:xfrm>
          <a:prstGeom prst="rect">
            <a:avLst/>
          </a:prstGeom>
        </p:spPr>
      </p:pic>
      <p:pic>
        <p:nvPicPr>
          <p:cNvPr id="221" name="图片 2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8" y="1951692"/>
            <a:ext cx="914420" cy="91442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096" y="370369"/>
            <a:ext cx="4962609" cy="84203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44" y="5157314"/>
            <a:ext cx="6332693" cy="117329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680" y="4976491"/>
            <a:ext cx="4619625" cy="1790700"/>
          </a:xfrm>
          <a:prstGeom prst="rect">
            <a:avLst/>
          </a:prstGeom>
        </p:spPr>
      </p:pic>
      <p:sp>
        <p:nvSpPr>
          <p:cNvPr id="62" name="Freeform 1"/>
          <p:cNvSpPr/>
          <p:nvPr/>
        </p:nvSpPr>
        <p:spPr>
          <a:xfrm rot="5400000">
            <a:off x="121686" y="388188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64" name="TextBox 2"/>
          <p:cNvSpPr txBox="1"/>
          <p:nvPr/>
        </p:nvSpPr>
        <p:spPr>
          <a:xfrm>
            <a:off x="692385" y="300278"/>
            <a:ext cx="9635964" cy="5271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4-1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传统</a:t>
            </a:r>
            <a:r>
              <a:rPr lang="en-US" altLang="zh-CN" sz="2953" dirty="0" err="1" smtClean="0">
                <a:solidFill>
                  <a:srgbClr val="3F3F3F"/>
                </a:solidFill>
                <a:latin typeface="Microsoft YaHei"/>
                <a:ea typeface="Microsoft YaHei"/>
              </a:rPr>
              <a:t>LapSRN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模型</a:t>
            </a:r>
            <a:endParaRPr lang="en-US" sz="1160" dirty="0"/>
          </a:p>
        </p:txBody>
      </p:sp>
      <p:sp>
        <p:nvSpPr>
          <p:cNvPr id="67" name="TextBox 9"/>
          <p:cNvSpPr txBox="1"/>
          <p:nvPr/>
        </p:nvSpPr>
        <p:spPr>
          <a:xfrm>
            <a:off x="856060" y="5384674"/>
            <a:ext cx="3268724" cy="114242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8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① 信息冗余</a:t>
            </a:r>
            <a:endParaRPr lang="en-US" altLang="zh-CN" sz="2800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en-US" altLang="zh-CN" b="1" dirty="0" smtClean="0">
                <a:latin typeface="Microsoft YaHei"/>
                <a:ea typeface="Microsoft YaHei"/>
              </a:rPr>
              <a:t>[1]Lambda</a:t>
            </a:r>
            <a:r>
              <a:rPr lang="zh-CN" altLang="en-US" b="1" dirty="0" smtClean="0">
                <a:latin typeface="Microsoft YaHei"/>
                <a:ea typeface="Microsoft YaHei"/>
              </a:rPr>
              <a:t>复制</a:t>
            </a:r>
            <a:endParaRPr lang="en-US" altLang="zh-CN" b="1" dirty="0" smtClean="0"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en-US" altLang="zh-CN" b="1" dirty="0" smtClean="0">
                <a:latin typeface="Microsoft YaHei"/>
                <a:ea typeface="Microsoft YaHei"/>
              </a:rPr>
              <a:t>[2]broadcasting</a:t>
            </a:r>
            <a:r>
              <a:rPr lang="zh-CN" altLang="en-US" b="1" dirty="0" smtClean="0">
                <a:latin typeface="Microsoft YaHei"/>
                <a:ea typeface="Microsoft YaHei"/>
              </a:rPr>
              <a:t>复制</a:t>
            </a:r>
            <a:endParaRPr lang="en-US" altLang="zh-CN" b="1" dirty="0" smtClean="0">
              <a:latin typeface="Microsoft YaHei"/>
              <a:ea typeface="Microsoft YaHe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53141" y="5282978"/>
            <a:ext cx="2653290" cy="913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8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③ </a:t>
            </a:r>
            <a:r>
              <a:rPr lang="zh-CN" altLang="en-US" sz="2800" b="1" dirty="0">
                <a:solidFill>
                  <a:srgbClr val="0E419C"/>
                </a:solidFill>
                <a:latin typeface="Microsoft YaHei"/>
                <a:ea typeface="Microsoft YaHei"/>
              </a:rPr>
              <a:t>后处理</a:t>
            </a:r>
            <a:r>
              <a:rPr lang="zh-CN" altLang="en-US" sz="28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麻烦</a:t>
            </a:r>
            <a:endParaRPr lang="en-US" altLang="zh-CN" sz="2800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en-US" altLang="zh-CN" b="1" dirty="0">
                <a:latin typeface="Microsoft YaHei"/>
                <a:ea typeface="Microsoft YaHei"/>
              </a:rPr>
              <a:t>[</a:t>
            </a:r>
            <a:r>
              <a:rPr lang="en-US" altLang="zh-CN" b="1" dirty="0" smtClean="0">
                <a:latin typeface="Microsoft YaHei"/>
                <a:ea typeface="Microsoft YaHei"/>
              </a:rPr>
              <a:t>1] </a:t>
            </a:r>
            <a:r>
              <a:rPr lang="zh-CN" altLang="en-US" b="1" dirty="0" smtClean="0">
                <a:latin typeface="Microsoft YaHei"/>
                <a:ea typeface="Microsoft YaHei"/>
              </a:rPr>
              <a:t>提取单一通道后合并</a:t>
            </a:r>
            <a:endParaRPr lang="en-US" altLang="zh-CN" b="1" dirty="0">
              <a:latin typeface="Microsoft YaHei"/>
              <a:ea typeface="Microsoft YaHei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284858" y="5346176"/>
            <a:ext cx="2815194" cy="913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8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② 资源浪费</a:t>
            </a:r>
            <a:endParaRPr lang="en-US" altLang="zh-CN" sz="2800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en-US" altLang="zh-CN" b="1" dirty="0">
                <a:latin typeface="Microsoft YaHei"/>
                <a:ea typeface="Microsoft YaHei"/>
              </a:rPr>
              <a:t>[</a:t>
            </a:r>
            <a:r>
              <a:rPr lang="en-US" altLang="zh-CN" b="1" dirty="0" smtClean="0">
                <a:latin typeface="Microsoft YaHei"/>
                <a:ea typeface="Microsoft YaHei"/>
              </a:rPr>
              <a:t>1]</a:t>
            </a:r>
            <a:r>
              <a:rPr lang="zh-CN" altLang="en-US" b="1" dirty="0" smtClean="0">
                <a:latin typeface="Microsoft YaHei"/>
                <a:ea typeface="Microsoft YaHei"/>
              </a:rPr>
              <a:t>只利用训练后部分信息</a:t>
            </a:r>
            <a:endParaRPr lang="en-US" altLang="zh-CN" b="1" dirty="0"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2477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/>
          <p:cNvSpPr/>
          <p:nvPr/>
        </p:nvSpPr>
        <p:spPr>
          <a:xfrm>
            <a:off x="4119960" y="2379458"/>
            <a:ext cx="640094" cy="6400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8" name="立方体 7"/>
          <p:cNvSpPr/>
          <p:nvPr/>
        </p:nvSpPr>
        <p:spPr>
          <a:xfrm>
            <a:off x="2677796" y="3763766"/>
            <a:ext cx="244017" cy="321894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9" name="立方体 8"/>
          <p:cNvSpPr/>
          <p:nvPr/>
        </p:nvSpPr>
        <p:spPr>
          <a:xfrm>
            <a:off x="3592585" y="3767976"/>
            <a:ext cx="244017" cy="321894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0" name="立方体 9"/>
          <p:cNvSpPr/>
          <p:nvPr/>
        </p:nvSpPr>
        <p:spPr>
          <a:xfrm>
            <a:off x="4158920" y="3560407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1" name="立方体 10"/>
          <p:cNvSpPr/>
          <p:nvPr/>
        </p:nvSpPr>
        <p:spPr>
          <a:xfrm>
            <a:off x="4879062" y="3556825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2" name="立方体 11"/>
          <p:cNvSpPr/>
          <p:nvPr/>
        </p:nvSpPr>
        <p:spPr>
          <a:xfrm>
            <a:off x="5836402" y="3540207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3" name="立方体 12"/>
          <p:cNvSpPr/>
          <p:nvPr/>
        </p:nvSpPr>
        <p:spPr>
          <a:xfrm>
            <a:off x="6531094" y="3043287"/>
            <a:ext cx="363429" cy="107471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4" name="右箭头 13"/>
          <p:cNvSpPr/>
          <p:nvPr/>
        </p:nvSpPr>
        <p:spPr>
          <a:xfrm>
            <a:off x="3047219" y="3909446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5" name="右箭头 14"/>
          <p:cNvSpPr/>
          <p:nvPr/>
        </p:nvSpPr>
        <p:spPr>
          <a:xfrm>
            <a:off x="2401777" y="3897718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6" name="右箭头 15"/>
          <p:cNvSpPr/>
          <p:nvPr/>
        </p:nvSpPr>
        <p:spPr>
          <a:xfrm>
            <a:off x="4596260" y="3895133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7" name="右箭头 16"/>
          <p:cNvSpPr/>
          <p:nvPr/>
        </p:nvSpPr>
        <p:spPr>
          <a:xfrm>
            <a:off x="5246203" y="3897720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9" name="右箭头 18"/>
          <p:cNvSpPr/>
          <p:nvPr/>
        </p:nvSpPr>
        <p:spPr>
          <a:xfrm>
            <a:off x="3936486" y="3893564"/>
            <a:ext cx="171330" cy="6230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20" name="右箭头 19"/>
          <p:cNvSpPr/>
          <p:nvPr/>
        </p:nvSpPr>
        <p:spPr>
          <a:xfrm>
            <a:off x="6279526" y="3901298"/>
            <a:ext cx="171330" cy="6230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21" name="文本框 20"/>
          <p:cNvSpPr txBox="1"/>
          <p:nvPr/>
        </p:nvSpPr>
        <p:spPr>
          <a:xfrm>
            <a:off x="3200168" y="3663598"/>
            <a:ext cx="25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/>
              <a:t>…</a:t>
            </a:r>
            <a:endParaRPr lang="zh-CN" altLang="en-US" sz="3000" b="1" dirty="0"/>
          </a:p>
        </p:txBody>
      </p:sp>
      <p:sp>
        <p:nvSpPr>
          <p:cNvPr id="49" name="文本框 48"/>
          <p:cNvSpPr txBox="1"/>
          <p:nvPr/>
        </p:nvSpPr>
        <p:spPr>
          <a:xfrm>
            <a:off x="5446815" y="3580646"/>
            <a:ext cx="25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/>
              <a:t>…</a:t>
            </a:r>
            <a:endParaRPr lang="zh-CN" altLang="en-US" sz="3000" b="1" dirty="0"/>
          </a:p>
        </p:txBody>
      </p:sp>
      <p:sp>
        <p:nvSpPr>
          <p:cNvPr id="63" name="右箭头 62"/>
          <p:cNvSpPr/>
          <p:nvPr/>
        </p:nvSpPr>
        <p:spPr>
          <a:xfrm rot="-5400000">
            <a:off x="4244065" y="3324463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65" name="矩形 64"/>
          <p:cNvSpPr/>
          <p:nvPr/>
        </p:nvSpPr>
        <p:spPr>
          <a:xfrm>
            <a:off x="4029135" y="2453139"/>
            <a:ext cx="640094" cy="6400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66" name="矩形 65"/>
          <p:cNvSpPr/>
          <p:nvPr/>
        </p:nvSpPr>
        <p:spPr>
          <a:xfrm>
            <a:off x="7567230" y="3098136"/>
            <a:ext cx="866669" cy="8666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68" name="矩形 67"/>
          <p:cNvSpPr/>
          <p:nvPr/>
        </p:nvSpPr>
        <p:spPr>
          <a:xfrm>
            <a:off x="3028458" y="1662952"/>
            <a:ext cx="640094" cy="64009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70" dirty="0"/>
              <a:t>上采样</a:t>
            </a:r>
          </a:p>
        </p:txBody>
      </p:sp>
      <p:sp>
        <p:nvSpPr>
          <p:cNvPr id="69" name="流程图: 接点 68"/>
          <p:cNvSpPr/>
          <p:nvPr/>
        </p:nvSpPr>
        <p:spPr>
          <a:xfrm>
            <a:off x="4190447" y="1839298"/>
            <a:ext cx="241533" cy="24153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489" dirty="0"/>
              <a:t>+</a:t>
            </a:r>
            <a:endParaRPr lang="zh-CN" altLang="en-US" sz="3489" dirty="0"/>
          </a:p>
        </p:txBody>
      </p:sp>
      <p:sp>
        <p:nvSpPr>
          <p:cNvPr id="72" name="矩形 71"/>
          <p:cNvSpPr/>
          <p:nvPr/>
        </p:nvSpPr>
        <p:spPr>
          <a:xfrm>
            <a:off x="6478606" y="1616940"/>
            <a:ext cx="866669" cy="86666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sz="1270" dirty="0">
                <a:solidFill>
                  <a:prstClr val="white"/>
                </a:solidFill>
              </a:rPr>
              <a:t>上采样</a:t>
            </a:r>
          </a:p>
        </p:txBody>
      </p:sp>
      <p:sp>
        <p:nvSpPr>
          <p:cNvPr id="73" name="流程图: 接点 72"/>
          <p:cNvSpPr/>
          <p:nvPr/>
        </p:nvSpPr>
        <p:spPr>
          <a:xfrm>
            <a:off x="7655243" y="1900190"/>
            <a:ext cx="241533" cy="24153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489" dirty="0"/>
              <a:t>+</a:t>
            </a:r>
            <a:endParaRPr lang="zh-CN" altLang="en-US" sz="3489" dirty="0"/>
          </a:p>
        </p:txBody>
      </p:sp>
      <p:sp>
        <p:nvSpPr>
          <p:cNvPr id="74" name="右箭头 73"/>
          <p:cNvSpPr/>
          <p:nvPr/>
        </p:nvSpPr>
        <p:spPr>
          <a:xfrm rot="16200000">
            <a:off x="4230845" y="2222428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5" name="右箭头 74"/>
          <p:cNvSpPr/>
          <p:nvPr/>
        </p:nvSpPr>
        <p:spPr>
          <a:xfrm rot="16200000">
            <a:off x="7635093" y="2572088"/>
            <a:ext cx="377980" cy="6825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6" name="右箭头 75"/>
          <p:cNvSpPr/>
          <p:nvPr/>
        </p:nvSpPr>
        <p:spPr>
          <a:xfrm>
            <a:off x="3737618" y="1952896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7" name="右箭头 76"/>
          <p:cNvSpPr/>
          <p:nvPr/>
        </p:nvSpPr>
        <p:spPr>
          <a:xfrm>
            <a:off x="7387422" y="1994044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8" name="右箭头 77"/>
          <p:cNvSpPr/>
          <p:nvPr/>
        </p:nvSpPr>
        <p:spPr>
          <a:xfrm>
            <a:off x="4714944" y="1960065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9" name="右箭头 78"/>
          <p:cNvSpPr/>
          <p:nvPr/>
        </p:nvSpPr>
        <p:spPr>
          <a:xfrm>
            <a:off x="7984128" y="2015199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80" name="右箭头 79"/>
          <p:cNvSpPr/>
          <p:nvPr/>
        </p:nvSpPr>
        <p:spPr>
          <a:xfrm>
            <a:off x="6974218" y="3565951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82" name="右箭头 81"/>
          <p:cNvSpPr/>
          <p:nvPr/>
        </p:nvSpPr>
        <p:spPr>
          <a:xfrm>
            <a:off x="5916644" y="1872758"/>
            <a:ext cx="297003" cy="147003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14" name="左右箭头 113"/>
          <p:cNvSpPr/>
          <p:nvPr/>
        </p:nvSpPr>
        <p:spPr>
          <a:xfrm rot="5400000">
            <a:off x="5284138" y="1198871"/>
            <a:ext cx="304588" cy="11059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489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2" name="左右箭头 101"/>
          <p:cNvSpPr/>
          <p:nvPr/>
        </p:nvSpPr>
        <p:spPr>
          <a:xfrm rot="10800000">
            <a:off x="9489675" y="1962377"/>
            <a:ext cx="304588" cy="11059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489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3942770" y="2549427"/>
            <a:ext cx="640094" cy="6400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211" name="矩形 210"/>
          <p:cNvSpPr/>
          <p:nvPr/>
        </p:nvSpPr>
        <p:spPr>
          <a:xfrm>
            <a:off x="7457655" y="3182761"/>
            <a:ext cx="866669" cy="8666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210" name="矩形 209"/>
          <p:cNvSpPr/>
          <p:nvPr/>
        </p:nvSpPr>
        <p:spPr>
          <a:xfrm>
            <a:off x="7343972" y="3262658"/>
            <a:ext cx="866669" cy="8666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cxnSp>
        <p:nvCxnSpPr>
          <p:cNvPr id="33" name="肘形连接符 32"/>
          <p:cNvCxnSpPr/>
          <p:nvPr/>
        </p:nvCxnSpPr>
        <p:spPr>
          <a:xfrm rot="5400000" flipH="1" flipV="1">
            <a:off x="1588496" y="2166069"/>
            <a:ext cx="1303493" cy="956232"/>
          </a:xfrm>
          <a:prstGeom prst="bentConnector3">
            <a:avLst>
              <a:gd name="adj1" fmla="val 99807"/>
            </a:avLst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140575" y="1533991"/>
            <a:ext cx="1675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ConvTranspose2d</a:t>
            </a:r>
            <a:endParaRPr lang="en-US" altLang="zh-CN" sz="1400" b="1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40" y="3524860"/>
            <a:ext cx="688685" cy="692736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21" y="1604146"/>
            <a:ext cx="755358" cy="759801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506" y="1502272"/>
            <a:ext cx="958906" cy="964546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070" y="1500726"/>
            <a:ext cx="958906" cy="964546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753" y="169806"/>
            <a:ext cx="755358" cy="7598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49917"/>
          <a:stretch/>
        </p:blipFill>
        <p:spPr>
          <a:xfrm>
            <a:off x="2213100" y="4609240"/>
            <a:ext cx="8001094" cy="21202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119" y="4420316"/>
            <a:ext cx="6720980" cy="2316194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2916482" y="1779124"/>
            <a:ext cx="640094" cy="640094"/>
          </a:xfrm>
          <a:prstGeom prst="rect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70" dirty="0"/>
              <a:t>上采样</a:t>
            </a:r>
          </a:p>
        </p:txBody>
      </p:sp>
      <p:sp>
        <p:nvSpPr>
          <p:cNvPr id="84" name="矩形 83"/>
          <p:cNvSpPr/>
          <p:nvPr/>
        </p:nvSpPr>
        <p:spPr>
          <a:xfrm>
            <a:off x="2820315" y="1895295"/>
            <a:ext cx="640094" cy="6400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70" dirty="0"/>
              <a:t>上采样</a:t>
            </a:r>
          </a:p>
        </p:txBody>
      </p:sp>
      <p:sp>
        <p:nvSpPr>
          <p:cNvPr id="85" name="矩形 84"/>
          <p:cNvSpPr/>
          <p:nvPr/>
        </p:nvSpPr>
        <p:spPr>
          <a:xfrm>
            <a:off x="6394126" y="1712591"/>
            <a:ext cx="866669" cy="866669"/>
          </a:xfrm>
          <a:prstGeom prst="rect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sz="1270" dirty="0">
                <a:solidFill>
                  <a:prstClr val="white"/>
                </a:solidFill>
              </a:rPr>
              <a:t>上采样</a:t>
            </a:r>
          </a:p>
        </p:txBody>
      </p:sp>
      <p:sp>
        <p:nvSpPr>
          <p:cNvPr id="86" name="矩形 85"/>
          <p:cNvSpPr/>
          <p:nvPr/>
        </p:nvSpPr>
        <p:spPr>
          <a:xfrm>
            <a:off x="6298723" y="1810113"/>
            <a:ext cx="866669" cy="86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sz="1270" dirty="0">
                <a:solidFill>
                  <a:prstClr val="white"/>
                </a:solidFill>
              </a:rPr>
              <a:t>上采样</a:t>
            </a:r>
          </a:p>
        </p:txBody>
      </p:sp>
      <p:sp>
        <p:nvSpPr>
          <p:cNvPr id="52" name="Freeform 1"/>
          <p:cNvSpPr/>
          <p:nvPr/>
        </p:nvSpPr>
        <p:spPr>
          <a:xfrm rot="5400000">
            <a:off x="196208" y="302837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53" name="TextBox 2"/>
          <p:cNvSpPr txBox="1"/>
          <p:nvPr/>
        </p:nvSpPr>
        <p:spPr>
          <a:xfrm>
            <a:off x="766907" y="214927"/>
            <a:ext cx="9635964" cy="5271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4-2 </a:t>
            </a:r>
            <a:r>
              <a:rPr lang="en-US" altLang="zh-CN" sz="2953" dirty="0" err="1" smtClean="0">
                <a:solidFill>
                  <a:srgbClr val="3F3F3F"/>
                </a:solidFill>
                <a:latin typeface="Microsoft YaHei"/>
                <a:ea typeface="Microsoft YaHei"/>
              </a:rPr>
              <a:t>RGB</a:t>
            </a: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 </a:t>
            </a:r>
            <a:r>
              <a:rPr lang="en-US" altLang="zh-CN" sz="2953" dirty="0" err="1" smtClean="0">
                <a:solidFill>
                  <a:srgbClr val="3F3F3F"/>
                </a:solidFill>
                <a:latin typeface="Microsoft YaHei"/>
                <a:ea typeface="Microsoft YaHei"/>
              </a:rPr>
              <a:t>LapSRN</a:t>
            </a:r>
            <a:endParaRPr lang="en-US" sz="1160" dirty="0"/>
          </a:p>
        </p:txBody>
      </p:sp>
      <p:sp>
        <p:nvSpPr>
          <p:cNvPr id="54" name="TextBox 9"/>
          <p:cNvSpPr txBox="1"/>
          <p:nvPr/>
        </p:nvSpPr>
        <p:spPr>
          <a:xfrm>
            <a:off x="484190" y="5283634"/>
            <a:ext cx="11415406" cy="135671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①可以实现端到端训练，避免了复杂的后处理步骤</a:t>
            </a:r>
            <a:endParaRPr lang="en-US" altLang="zh-CN" sz="2400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②胶原纤维与弹性纤维分布不均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，单一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网络同时处理全部细节无法很好地表现效果</a:t>
            </a:r>
            <a:r>
              <a:rPr lang="en-US" altLang="zh-CN" sz="2800" b="1" dirty="0">
                <a:solidFill>
                  <a:srgbClr val="0E419C"/>
                </a:solidFill>
                <a:latin typeface="Microsoft YaHei"/>
                <a:ea typeface="Microsoft YaHei"/>
              </a:rPr>
              <a:t>	</a:t>
            </a:r>
            <a:r>
              <a:rPr lang="en-US" altLang="zh-CN" sz="28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		</a:t>
            </a:r>
          </a:p>
        </p:txBody>
      </p:sp>
      <p:sp>
        <p:nvSpPr>
          <p:cNvPr id="55" name="TextBox 9"/>
          <p:cNvSpPr txBox="1"/>
          <p:nvPr/>
        </p:nvSpPr>
        <p:spPr>
          <a:xfrm>
            <a:off x="8722832" y="4420316"/>
            <a:ext cx="2702257" cy="167994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数据增强导致</a:t>
            </a:r>
            <a:r>
              <a:rPr lang="en-US" altLang="zh-CN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input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和</a:t>
            </a:r>
            <a:r>
              <a:rPr lang="en-US" altLang="zh-CN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target</a:t>
            </a:r>
            <a:r>
              <a:rPr lang="zh-CN" altLang="en-US" sz="2400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数据分布不均，所以效果更差</a:t>
            </a:r>
            <a:endParaRPr lang="en-US" altLang="zh-CN" sz="2400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67801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立方体 7"/>
          <p:cNvSpPr/>
          <p:nvPr/>
        </p:nvSpPr>
        <p:spPr>
          <a:xfrm>
            <a:off x="1919017" y="3245529"/>
            <a:ext cx="244017" cy="321894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9" name="立方体 8"/>
          <p:cNvSpPr/>
          <p:nvPr/>
        </p:nvSpPr>
        <p:spPr>
          <a:xfrm>
            <a:off x="2833806" y="3249739"/>
            <a:ext cx="244017" cy="321894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0" name="立方体 9"/>
          <p:cNvSpPr/>
          <p:nvPr/>
        </p:nvSpPr>
        <p:spPr>
          <a:xfrm>
            <a:off x="3400141" y="3042170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1" name="立方体 10"/>
          <p:cNvSpPr/>
          <p:nvPr/>
        </p:nvSpPr>
        <p:spPr>
          <a:xfrm>
            <a:off x="4120283" y="3038588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2" name="立方体 11"/>
          <p:cNvSpPr/>
          <p:nvPr/>
        </p:nvSpPr>
        <p:spPr>
          <a:xfrm>
            <a:off x="5077623" y="3021970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3" name="立方体 12"/>
          <p:cNvSpPr/>
          <p:nvPr/>
        </p:nvSpPr>
        <p:spPr>
          <a:xfrm>
            <a:off x="5772315" y="2525050"/>
            <a:ext cx="363429" cy="107471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4" name="右箭头 13"/>
          <p:cNvSpPr/>
          <p:nvPr/>
        </p:nvSpPr>
        <p:spPr>
          <a:xfrm>
            <a:off x="2288440" y="3391209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5" name="右箭头 14"/>
          <p:cNvSpPr/>
          <p:nvPr/>
        </p:nvSpPr>
        <p:spPr>
          <a:xfrm>
            <a:off x="1642998" y="3379481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6" name="右箭头 15"/>
          <p:cNvSpPr/>
          <p:nvPr/>
        </p:nvSpPr>
        <p:spPr>
          <a:xfrm>
            <a:off x="3837481" y="3376896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7" name="右箭头 16"/>
          <p:cNvSpPr/>
          <p:nvPr/>
        </p:nvSpPr>
        <p:spPr>
          <a:xfrm>
            <a:off x="4487424" y="3379483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9" name="右箭头 18"/>
          <p:cNvSpPr/>
          <p:nvPr/>
        </p:nvSpPr>
        <p:spPr>
          <a:xfrm>
            <a:off x="3177707" y="3375327"/>
            <a:ext cx="171330" cy="6230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20" name="右箭头 19"/>
          <p:cNvSpPr/>
          <p:nvPr/>
        </p:nvSpPr>
        <p:spPr>
          <a:xfrm>
            <a:off x="5520747" y="3383061"/>
            <a:ext cx="171330" cy="6230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21" name="文本框 20"/>
          <p:cNvSpPr txBox="1"/>
          <p:nvPr/>
        </p:nvSpPr>
        <p:spPr>
          <a:xfrm>
            <a:off x="2433562" y="3145361"/>
            <a:ext cx="25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/>
              <a:t>…</a:t>
            </a:r>
            <a:endParaRPr lang="zh-CN" altLang="en-US" sz="3000" b="1" dirty="0"/>
          </a:p>
        </p:txBody>
      </p:sp>
      <p:sp>
        <p:nvSpPr>
          <p:cNvPr id="29" name="右箭头 28"/>
          <p:cNvSpPr/>
          <p:nvPr/>
        </p:nvSpPr>
        <p:spPr>
          <a:xfrm>
            <a:off x="1642997" y="4130935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39" name="矩形 38"/>
          <p:cNvSpPr/>
          <p:nvPr/>
        </p:nvSpPr>
        <p:spPr>
          <a:xfrm>
            <a:off x="1112718" y="3106091"/>
            <a:ext cx="433334" cy="4333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40" name="矩形 39"/>
          <p:cNvSpPr/>
          <p:nvPr/>
        </p:nvSpPr>
        <p:spPr>
          <a:xfrm>
            <a:off x="1112718" y="3907855"/>
            <a:ext cx="433334" cy="43333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47" name="矩形 46"/>
          <p:cNvSpPr/>
          <p:nvPr/>
        </p:nvSpPr>
        <p:spPr>
          <a:xfrm>
            <a:off x="7575468" y="1041954"/>
            <a:ext cx="866669" cy="86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48" name="矩形 47"/>
          <p:cNvSpPr/>
          <p:nvPr/>
        </p:nvSpPr>
        <p:spPr>
          <a:xfrm>
            <a:off x="6492461" y="3998450"/>
            <a:ext cx="866669" cy="8666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647733" y="3145361"/>
            <a:ext cx="25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/>
              <a:t>…</a:t>
            </a:r>
            <a:endParaRPr lang="zh-CN" altLang="en-US" sz="3000" b="1" dirty="0"/>
          </a:p>
        </p:txBody>
      </p:sp>
      <p:sp>
        <p:nvSpPr>
          <p:cNvPr id="50" name="立方体 49"/>
          <p:cNvSpPr/>
          <p:nvPr/>
        </p:nvSpPr>
        <p:spPr>
          <a:xfrm>
            <a:off x="1925170" y="3983828"/>
            <a:ext cx="244017" cy="321894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51" name="立方体 50"/>
          <p:cNvSpPr/>
          <p:nvPr/>
        </p:nvSpPr>
        <p:spPr>
          <a:xfrm>
            <a:off x="2839959" y="3988038"/>
            <a:ext cx="244017" cy="321894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52" name="立方体 51"/>
          <p:cNvSpPr/>
          <p:nvPr/>
        </p:nvSpPr>
        <p:spPr>
          <a:xfrm>
            <a:off x="3387503" y="3988034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53" name="立方体 52"/>
          <p:cNvSpPr/>
          <p:nvPr/>
        </p:nvSpPr>
        <p:spPr>
          <a:xfrm>
            <a:off x="4108745" y="3988034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54" name="立方体 53"/>
          <p:cNvSpPr/>
          <p:nvPr/>
        </p:nvSpPr>
        <p:spPr>
          <a:xfrm>
            <a:off x="5075510" y="3983827"/>
            <a:ext cx="304587" cy="56071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55" name="立方体 54"/>
          <p:cNvSpPr/>
          <p:nvPr/>
        </p:nvSpPr>
        <p:spPr>
          <a:xfrm>
            <a:off x="5771255" y="3928257"/>
            <a:ext cx="363429" cy="107471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56" name="右箭头 55"/>
          <p:cNvSpPr/>
          <p:nvPr/>
        </p:nvSpPr>
        <p:spPr>
          <a:xfrm>
            <a:off x="2294594" y="4129508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57" name="右箭头 56"/>
          <p:cNvSpPr/>
          <p:nvPr/>
        </p:nvSpPr>
        <p:spPr>
          <a:xfrm>
            <a:off x="3843635" y="4115196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58" name="右箭头 57"/>
          <p:cNvSpPr/>
          <p:nvPr/>
        </p:nvSpPr>
        <p:spPr>
          <a:xfrm>
            <a:off x="4493577" y="4117783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59" name="右箭头 58"/>
          <p:cNvSpPr/>
          <p:nvPr/>
        </p:nvSpPr>
        <p:spPr>
          <a:xfrm>
            <a:off x="3183860" y="4113626"/>
            <a:ext cx="171330" cy="6230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60" name="右箭头 59"/>
          <p:cNvSpPr/>
          <p:nvPr/>
        </p:nvSpPr>
        <p:spPr>
          <a:xfrm>
            <a:off x="5526901" y="4121360"/>
            <a:ext cx="171330" cy="6230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61" name="文本框 60"/>
          <p:cNvSpPr txBox="1"/>
          <p:nvPr/>
        </p:nvSpPr>
        <p:spPr>
          <a:xfrm>
            <a:off x="2439715" y="3892728"/>
            <a:ext cx="25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/>
              <a:t>…</a:t>
            </a:r>
            <a:endParaRPr lang="zh-CN" altLang="en-US" sz="3000" b="1" dirty="0"/>
          </a:p>
        </p:txBody>
      </p:sp>
      <p:sp>
        <p:nvSpPr>
          <p:cNvPr id="62" name="文本框 61"/>
          <p:cNvSpPr txBox="1"/>
          <p:nvPr/>
        </p:nvSpPr>
        <p:spPr>
          <a:xfrm>
            <a:off x="4657725" y="3877780"/>
            <a:ext cx="25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/>
              <a:t>…</a:t>
            </a:r>
            <a:endParaRPr lang="zh-CN" altLang="en-US" sz="3000" b="1" dirty="0"/>
          </a:p>
        </p:txBody>
      </p:sp>
      <p:sp>
        <p:nvSpPr>
          <p:cNvPr id="63" name="右箭头 62"/>
          <p:cNvSpPr/>
          <p:nvPr/>
        </p:nvSpPr>
        <p:spPr>
          <a:xfrm rot="-5400000">
            <a:off x="3485286" y="2696498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65" name="矩形 64"/>
          <p:cNvSpPr/>
          <p:nvPr/>
        </p:nvSpPr>
        <p:spPr>
          <a:xfrm>
            <a:off x="3250900" y="1889457"/>
            <a:ext cx="640094" cy="6400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66" name="矩形 65"/>
          <p:cNvSpPr/>
          <p:nvPr/>
        </p:nvSpPr>
        <p:spPr>
          <a:xfrm>
            <a:off x="6492461" y="2614380"/>
            <a:ext cx="866669" cy="8666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</a:p>
        </p:txBody>
      </p:sp>
      <p:sp>
        <p:nvSpPr>
          <p:cNvPr id="68" name="矩形 67"/>
          <p:cNvSpPr/>
          <p:nvPr/>
        </p:nvSpPr>
        <p:spPr>
          <a:xfrm>
            <a:off x="2041025" y="1145764"/>
            <a:ext cx="640094" cy="6400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70" dirty="0"/>
              <a:t>上采样</a:t>
            </a:r>
          </a:p>
        </p:txBody>
      </p:sp>
      <p:sp>
        <p:nvSpPr>
          <p:cNvPr id="69" name="流程图: 接点 68"/>
          <p:cNvSpPr/>
          <p:nvPr/>
        </p:nvSpPr>
        <p:spPr>
          <a:xfrm>
            <a:off x="3431668" y="1321061"/>
            <a:ext cx="241533" cy="24153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489" dirty="0"/>
              <a:t>+</a:t>
            </a:r>
            <a:endParaRPr lang="zh-CN" altLang="en-US" sz="3489" dirty="0"/>
          </a:p>
        </p:txBody>
      </p:sp>
      <p:sp>
        <p:nvSpPr>
          <p:cNvPr id="71" name="矩形 70"/>
          <p:cNvSpPr/>
          <p:nvPr/>
        </p:nvSpPr>
        <p:spPr>
          <a:xfrm>
            <a:off x="4344856" y="1145763"/>
            <a:ext cx="640094" cy="64009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2" name="矩形 71"/>
          <p:cNvSpPr/>
          <p:nvPr/>
        </p:nvSpPr>
        <p:spPr>
          <a:xfrm>
            <a:off x="5409447" y="1032476"/>
            <a:ext cx="866669" cy="86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sz="1270" dirty="0">
                <a:solidFill>
                  <a:prstClr val="white"/>
                </a:solidFill>
              </a:rPr>
              <a:t>上采样</a:t>
            </a:r>
          </a:p>
        </p:txBody>
      </p:sp>
      <p:sp>
        <p:nvSpPr>
          <p:cNvPr id="73" name="流程图: 接点 72"/>
          <p:cNvSpPr/>
          <p:nvPr/>
        </p:nvSpPr>
        <p:spPr>
          <a:xfrm>
            <a:off x="6805024" y="1354521"/>
            <a:ext cx="241533" cy="24153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489" dirty="0"/>
              <a:t>+</a:t>
            </a:r>
            <a:endParaRPr lang="zh-CN" altLang="en-US" sz="3489" dirty="0"/>
          </a:p>
        </p:txBody>
      </p:sp>
      <p:sp>
        <p:nvSpPr>
          <p:cNvPr id="74" name="右箭头 73"/>
          <p:cNvSpPr/>
          <p:nvPr/>
        </p:nvSpPr>
        <p:spPr>
          <a:xfrm rot="16200000">
            <a:off x="3467529" y="1676357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5" name="右箭头 74"/>
          <p:cNvSpPr/>
          <p:nvPr/>
        </p:nvSpPr>
        <p:spPr>
          <a:xfrm rot="16200000">
            <a:off x="6739779" y="2044322"/>
            <a:ext cx="377980" cy="6825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6" name="右箭头 75"/>
          <p:cNvSpPr/>
          <p:nvPr/>
        </p:nvSpPr>
        <p:spPr>
          <a:xfrm>
            <a:off x="2978839" y="1434659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7" name="右箭头 76"/>
          <p:cNvSpPr/>
          <p:nvPr/>
        </p:nvSpPr>
        <p:spPr>
          <a:xfrm>
            <a:off x="6454907" y="1475807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8" name="右箭头 77"/>
          <p:cNvSpPr/>
          <p:nvPr/>
        </p:nvSpPr>
        <p:spPr>
          <a:xfrm>
            <a:off x="3956165" y="1441828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79" name="右箭头 78"/>
          <p:cNvSpPr/>
          <p:nvPr/>
        </p:nvSpPr>
        <p:spPr>
          <a:xfrm>
            <a:off x="7225349" y="1496962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80" name="右箭头 79"/>
          <p:cNvSpPr/>
          <p:nvPr/>
        </p:nvSpPr>
        <p:spPr>
          <a:xfrm>
            <a:off x="6215439" y="3047714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81" name="右箭头 80"/>
          <p:cNvSpPr/>
          <p:nvPr/>
        </p:nvSpPr>
        <p:spPr>
          <a:xfrm rot="18394574" flipV="1">
            <a:off x="1523427" y="2164160"/>
            <a:ext cx="526190" cy="17242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82" name="右箭头 81"/>
          <p:cNvSpPr/>
          <p:nvPr/>
        </p:nvSpPr>
        <p:spPr>
          <a:xfrm>
            <a:off x="5148722" y="1439222"/>
            <a:ext cx="171330" cy="6230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83" name="矩形 82"/>
          <p:cNvSpPr/>
          <p:nvPr/>
        </p:nvSpPr>
        <p:spPr>
          <a:xfrm>
            <a:off x="7600453" y="5712049"/>
            <a:ext cx="866669" cy="86666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85" name="矩形 84"/>
          <p:cNvSpPr/>
          <p:nvPr/>
        </p:nvSpPr>
        <p:spPr>
          <a:xfrm>
            <a:off x="2066009" y="5815858"/>
            <a:ext cx="640094" cy="64009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sz="1270">
                <a:solidFill>
                  <a:prstClr val="white"/>
                </a:solidFill>
              </a:rPr>
              <a:t>上采样</a:t>
            </a:r>
            <a:endParaRPr lang="zh-CN" altLang="en-US" sz="1270" dirty="0">
              <a:solidFill>
                <a:prstClr val="white"/>
              </a:solidFill>
            </a:endParaRPr>
          </a:p>
        </p:txBody>
      </p:sp>
      <p:sp>
        <p:nvSpPr>
          <p:cNvPr id="86" name="流程图: 接点 85"/>
          <p:cNvSpPr/>
          <p:nvPr/>
        </p:nvSpPr>
        <p:spPr>
          <a:xfrm>
            <a:off x="3456652" y="5991155"/>
            <a:ext cx="241533" cy="24153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489" dirty="0"/>
              <a:t>+</a:t>
            </a:r>
            <a:endParaRPr lang="zh-CN" altLang="en-US" sz="3489" dirty="0"/>
          </a:p>
        </p:txBody>
      </p:sp>
      <p:sp>
        <p:nvSpPr>
          <p:cNvPr id="87" name="矩形 86"/>
          <p:cNvSpPr/>
          <p:nvPr/>
        </p:nvSpPr>
        <p:spPr>
          <a:xfrm>
            <a:off x="4369840" y="5815857"/>
            <a:ext cx="640094" cy="640094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88" name="矩形 87"/>
          <p:cNvSpPr/>
          <p:nvPr/>
        </p:nvSpPr>
        <p:spPr>
          <a:xfrm>
            <a:off x="5434432" y="5702571"/>
            <a:ext cx="866669" cy="86666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sz="1270">
                <a:solidFill>
                  <a:prstClr val="white"/>
                </a:solidFill>
              </a:rPr>
              <a:t>上采样</a:t>
            </a:r>
            <a:endParaRPr lang="zh-CN" altLang="en-US" sz="1270" dirty="0">
              <a:solidFill>
                <a:prstClr val="white"/>
              </a:solidFill>
            </a:endParaRPr>
          </a:p>
        </p:txBody>
      </p:sp>
      <p:sp>
        <p:nvSpPr>
          <p:cNvPr id="89" name="流程图: 接点 88"/>
          <p:cNvSpPr/>
          <p:nvPr/>
        </p:nvSpPr>
        <p:spPr>
          <a:xfrm>
            <a:off x="6830008" y="6024615"/>
            <a:ext cx="241533" cy="24153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489" dirty="0"/>
              <a:t>+</a:t>
            </a:r>
            <a:endParaRPr lang="zh-CN" altLang="en-US" sz="3489" dirty="0"/>
          </a:p>
        </p:txBody>
      </p:sp>
      <p:sp>
        <p:nvSpPr>
          <p:cNvPr id="90" name="右箭头 89"/>
          <p:cNvSpPr/>
          <p:nvPr/>
        </p:nvSpPr>
        <p:spPr>
          <a:xfrm rot="5400000">
            <a:off x="3484344" y="5822765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91" name="右箭头 90"/>
          <p:cNvSpPr/>
          <p:nvPr/>
        </p:nvSpPr>
        <p:spPr>
          <a:xfrm rot="5400000">
            <a:off x="6739779" y="5341692"/>
            <a:ext cx="377980" cy="6825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92" name="右箭头 91"/>
          <p:cNvSpPr/>
          <p:nvPr/>
        </p:nvSpPr>
        <p:spPr>
          <a:xfrm>
            <a:off x="3003823" y="6104753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93" name="右箭头 92"/>
          <p:cNvSpPr/>
          <p:nvPr/>
        </p:nvSpPr>
        <p:spPr>
          <a:xfrm>
            <a:off x="6479890" y="6145900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94" name="右箭头 93"/>
          <p:cNvSpPr/>
          <p:nvPr/>
        </p:nvSpPr>
        <p:spPr>
          <a:xfrm>
            <a:off x="3981149" y="6111922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95" name="右箭头 94"/>
          <p:cNvSpPr/>
          <p:nvPr/>
        </p:nvSpPr>
        <p:spPr>
          <a:xfrm>
            <a:off x="7250332" y="6167055"/>
            <a:ext cx="171330" cy="6230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96" name="右箭头 95"/>
          <p:cNvSpPr/>
          <p:nvPr/>
        </p:nvSpPr>
        <p:spPr>
          <a:xfrm rot="2905753">
            <a:off x="1531498" y="5279843"/>
            <a:ext cx="579546" cy="183069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97" name="右箭头 96"/>
          <p:cNvSpPr/>
          <p:nvPr/>
        </p:nvSpPr>
        <p:spPr>
          <a:xfrm>
            <a:off x="5173706" y="6109316"/>
            <a:ext cx="171330" cy="6230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99" name="矩形 98"/>
          <p:cNvSpPr/>
          <p:nvPr/>
        </p:nvSpPr>
        <p:spPr>
          <a:xfrm>
            <a:off x="3257371" y="4996635"/>
            <a:ext cx="640094" cy="640094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</a:p>
          <a:p>
            <a:pPr algn="ctr"/>
            <a:r>
              <a:rPr lang="zh-CN" altLang="en-US" sz="127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残差</a:t>
            </a:r>
            <a:endParaRPr lang="zh-CN" altLang="en-US" sz="1270" dirty="0"/>
          </a:p>
        </p:txBody>
      </p:sp>
      <p:sp>
        <p:nvSpPr>
          <p:cNvPr id="100" name="右箭头 99"/>
          <p:cNvSpPr/>
          <p:nvPr/>
        </p:nvSpPr>
        <p:spPr>
          <a:xfrm rot="5400000">
            <a:off x="3470400" y="4748303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04" name="右箭头 103"/>
          <p:cNvSpPr/>
          <p:nvPr/>
        </p:nvSpPr>
        <p:spPr>
          <a:xfrm rot="5400000">
            <a:off x="7733346" y="2452162"/>
            <a:ext cx="547719" cy="796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05" name="右箭头 104"/>
          <p:cNvSpPr/>
          <p:nvPr/>
        </p:nvSpPr>
        <p:spPr>
          <a:xfrm rot="16200000">
            <a:off x="7813010" y="5041876"/>
            <a:ext cx="547719" cy="796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09" name="左右箭头 108"/>
          <p:cNvSpPr/>
          <p:nvPr/>
        </p:nvSpPr>
        <p:spPr>
          <a:xfrm>
            <a:off x="8624861" y="3802687"/>
            <a:ext cx="417347" cy="11438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489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4338706" y="319546"/>
            <a:ext cx="640094" cy="64009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13" name="矩形 112"/>
          <p:cNvSpPr/>
          <p:nvPr/>
        </p:nvSpPr>
        <p:spPr>
          <a:xfrm>
            <a:off x="5434431" y="187152"/>
            <a:ext cx="640094" cy="6400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sp>
        <p:nvSpPr>
          <p:cNvPr id="114" name="左右箭头 113"/>
          <p:cNvSpPr/>
          <p:nvPr/>
        </p:nvSpPr>
        <p:spPr>
          <a:xfrm>
            <a:off x="5040448" y="568404"/>
            <a:ext cx="304588" cy="11059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489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66374" y="419304"/>
            <a:ext cx="508473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43" dirty="0"/>
              <a:t>HR_2</a:t>
            </a:r>
            <a:endParaRPr lang="zh-CN" altLang="en-US" sz="1143" dirty="0"/>
          </a:p>
        </p:txBody>
      </p:sp>
      <p:sp>
        <p:nvSpPr>
          <p:cNvPr id="117" name="文本框 116"/>
          <p:cNvSpPr txBox="1"/>
          <p:nvPr/>
        </p:nvSpPr>
        <p:spPr>
          <a:xfrm>
            <a:off x="9302188" y="4304585"/>
            <a:ext cx="508473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43" dirty="0"/>
              <a:t>HR_4</a:t>
            </a:r>
            <a:endParaRPr lang="zh-CN" altLang="en-US" sz="1143" dirty="0"/>
          </a:p>
        </p:txBody>
      </p:sp>
      <p:sp>
        <p:nvSpPr>
          <p:cNvPr id="118" name="文本框 117"/>
          <p:cNvSpPr txBox="1"/>
          <p:nvPr/>
        </p:nvSpPr>
        <p:spPr>
          <a:xfrm>
            <a:off x="900918" y="2750683"/>
            <a:ext cx="768159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43" dirty="0" smtClean="0"/>
              <a:t>弹性纤维</a:t>
            </a:r>
            <a:endParaRPr lang="zh-CN" altLang="en-US" sz="1143" dirty="0"/>
          </a:p>
        </p:txBody>
      </p:sp>
      <p:sp>
        <p:nvSpPr>
          <p:cNvPr id="119" name="文本框 118"/>
          <p:cNvSpPr txBox="1"/>
          <p:nvPr/>
        </p:nvSpPr>
        <p:spPr>
          <a:xfrm>
            <a:off x="956795" y="4503895"/>
            <a:ext cx="768159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43" dirty="0" smtClean="0"/>
              <a:t>胶原纤维</a:t>
            </a:r>
            <a:endParaRPr lang="zh-CN" altLang="en-US" sz="1143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3" y="3058753"/>
            <a:ext cx="617234" cy="6172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3" y="3848378"/>
            <a:ext cx="617234" cy="6172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19" y="1122902"/>
            <a:ext cx="685815" cy="685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7" y="5792996"/>
            <a:ext cx="685815" cy="685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283" y="5705305"/>
            <a:ext cx="914420" cy="914420"/>
          </a:xfrm>
          <a:prstGeom prst="rect">
            <a:avLst/>
          </a:prstGeom>
        </p:spPr>
      </p:pic>
      <p:sp>
        <p:nvSpPr>
          <p:cNvPr id="120" name="右箭头 119"/>
          <p:cNvSpPr/>
          <p:nvPr/>
        </p:nvSpPr>
        <p:spPr>
          <a:xfrm>
            <a:off x="6217090" y="4424214"/>
            <a:ext cx="171330" cy="62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30" tIns="42865" rIns="85730" bIns="42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551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574" y="1020461"/>
            <a:ext cx="914420" cy="9144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71" y="164292"/>
            <a:ext cx="685815" cy="68581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38" y="3376355"/>
            <a:ext cx="914420" cy="9144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8" y="3347876"/>
            <a:ext cx="914420" cy="914420"/>
          </a:xfrm>
          <a:prstGeom prst="rect">
            <a:avLst/>
          </a:prstGeom>
        </p:spPr>
      </p:pic>
      <p:sp>
        <p:nvSpPr>
          <p:cNvPr id="121" name="文本框 120"/>
          <p:cNvSpPr txBox="1"/>
          <p:nvPr/>
        </p:nvSpPr>
        <p:spPr>
          <a:xfrm>
            <a:off x="8537898" y="3393981"/>
            <a:ext cx="551754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43" b="1" dirty="0">
                <a:solidFill>
                  <a:srgbClr val="FF0000"/>
                </a:solidFill>
              </a:rPr>
              <a:t>Loss2</a:t>
            </a:r>
            <a:endParaRPr lang="zh-CN" altLang="en-US" sz="1143" b="1" dirty="0">
              <a:solidFill>
                <a:srgbClr val="FF0000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4916865" y="300189"/>
            <a:ext cx="551754" cy="26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43" b="1" dirty="0">
                <a:solidFill>
                  <a:srgbClr val="FF0000"/>
                </a:solidFill>
              </a:rPr>
              <a:t>Loss1</a:t>
            </a:r>
            <a:endParaRPr lang="zh-CN" altLang="en-US" sz="1143" b="1" dirty="0">
              <a:solidFill>
                <a:srgbClr val="FF0000"/>
              </a:solidFill>
            </a:endParaRPr>
          </a:p>
        </p:txBody>
      </p:sp>
      <p:sp>
        <p:nvSpPr>
          <p:cNvPr id="101" name="Freeform 1"/>
          <p:cNvSpPr/>
          <p:nvPr/>
        </p:nvSpPr>
        <p:spPr>
          <a:xfrm rot="5400000">
            <a:off x="20766" y="277675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102" name="TextBox 2"/>
          <p:cNvSpPr txBox="1"/>
          <p:nvPr/>
        </p:nvSpPr>
        <p:spPr>
          <a:xfrm>
            <a:off x="562115" y="218382"/>
            <a:ext cx="9635964" cy="49007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4-3 </a:t>
            </a:r>
            <a:r>
              <a:rPr lang="en-US" altLang="zh-CN" sz="2800" dirty="0" smtClean="0">
                <a:solidFill>
                  <a:srgbClr val="3F3F3F"/>
                </a:solidFill>
                <a:latin typeface="Microsoft YaHei"/>
                <a:ea typeface="Microsoft YaHei"/>
              </a:rPr>
              <a:t>Siamese </a:t>
            </a:r>
            <a:r>
              <a:rPr lang="en-US" altLang="zh-CN" sz="2800" dirty="0" err="1" smtClean="0">
                <a:solidFill>
                  <a:srgbClr val="3F3F3F"/>
                </a:solidFill>
                <a:latin typeface="Microsoft YaHei"/>
                <a:ea typeface="Microsoft YaHei"/>
              </a:rPr>
              <a:t>LapSRN</a:t>
            </a:r>
            <a:endParaRPr lang="en-US" sz="1100" dirty="0"/>
          </a:p>
        </p:txBody>
      </p:sp>
      <p:sp>
        <p:nvSpPr>
          <p:cNvPr id="103" name="TextBox 9"/>
          <p:cNvSpPr txBox="1"/>
          <p:nvPr/>
        </p:nvSpPr>
        <p:spPr>
          <a:xfrm>
            <a:off x="9070674" y="393077"/>
            <a:ext cx="2897656" cy="5462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① 实现一步到位的端到端训练与测试，避免了提取、合成等后处理操作</a:t>
            </a:r>
            <a:endParaRPr lang="en-US" altLang="zh-CN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endParaRPr lang="en-US" altLang="zh-CN" b="1" dirty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② 既对不同通道特征利用不同的网络进行提取，又考虑到了通道之间的信息交融。即既考虑到局部特征分布，又考虑到整体性</a:t>
            </a:r>
            <a:endParaRPr lang="en-US" altLang="zh-CN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endParaRPr lang="en-US" altLang="zh-CN" b="1" dirty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endParaRPr lang="en-US" altLang="zh-CN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endParaRPr lang="en-US" altLang="zh-CN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endParaRPr lang="en-US" altLang="zh-CN" b="1" dirty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endParaRPr lang="en-US" altLang="zh-CN" b="1" dirty="0">
              <a:solidFill>
                <a:srgbClr val="0E419C"/>
              </a:solidFill>
              <a:latin typeface="Microsoft YaHei"/>
              <a:ea typeface="Microsoft YaHei"/>
            </a:endParaRPr>
          </a:p>
          <a:p>
            <a:pPr latinLnBrk="1">
              <a:lnSpc>
                <a:spcPct val="116199"/>
              </a:lnSpc>
            </a:pPr>
            <a:r>
              <a:rPr lang="zh-CN" altLang="en-US" b="1" dirty="0" smtClean="0">
                <a:solidFill>
                  <a:srgbClr val="0E419C"/>
                </a:solidFill>
                <a:latin typeface="Microsoft YaHei"/>
                <a:ea typeface="Microsoft YaHei"/>
              </a:rPr>
              <a:t>③ 减少了不必要通道的训练，减少参数量，加快模型训练的效率</a:t>
            </a:r>
            <a:endParaRPr lang="en-US" altLang="zh-CN" b="1" dirty="0" smtClean="0">
              <a:solidFill>
                <a:srgbClr val="0E419C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38030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19758" y="1376305"/>
            <a:ext cx="759600" cy="760640"/>
          </a:xfrm>
          <a:prstGeom prst="rect">
            <a:avLst/>
          </a:prstGeom>
        </p:spPr>
      </p:pic>
      <p:pic>
        <p:nvPicPr>
          <p:cNvPr id="18" name="图片 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72" y="1376305"/>
            <a:ext cx="759600" cy="760640"/>
          </a:xfrm>
          <a:prstGeom prst="rect">
            <a:avLst/>
          </a:prstGeom>
        </p:spPr>
      </p:pic>
      <p:pic>
        <p:nvPicPr>
          <p:cNvPr id="27" name="图片 2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57" y="2861422"/>
            <a:ext cx="759600" cy="759600"/>
          </a:xfrm>
          <a:prstGeom prst="rect">
            <a:avLst/>
          </a:prstGeom>
        </p:spPr>
      </p:pic>
      <p:pic>
        <p:nvPicPr>
          <p:cNvPr id="28" name="图片 2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79" y="2871076"/>
            <a:ext cx="759600" cy="759600"/>
          </a:xfrm>
          <a:prstGeom prst="rect">
            <a:avLst/>
          </a:prstGeom>
        </p:spPr>
      </p:pic>
      <p:sp>
        <p:nvSpPr>
          <p:cNvPr id="45" name="矩形 44">
            <a:hlinkClick r:id="rId4" action="ppaction://hlinksldjump"/>
          </p:cNvPr>
          <p:cNvSpPr/>
          <p:nvPr/>
        </p:nvSpPr>
        <p:spPr>
          <a:xfrm>
            <a:off x="5401231" y="4884707"/>
            <a:ext cx="6645767" cy="17406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401232" y="2969948"/>
            <a:ext cx="6645766" cy="11329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401232" y="1677316"/>
            <a:ext cx="6645766" cy="4549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6520" y="1293962"/>
            <a:ext cx="1765284" cy="24930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2273" y="1413388"/>
            <a:ext cx="1539444" cy="6630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/>
              <a:t>Charbonnier</a:t>
            </a:r>
            <a:endParaRPr lang="en-US" altLang="zh-CN" b="1" dirty="0"/>
          </a:p>
        </p:txBody>
      </p:sp>
      <p:sp>
        <p:nvSpPr>
          <p:cNvPr id="10" name="矩形 9"/>
          <p:cNvSpPr/>
          <p:nvPr/>
        </p:nvSpPr>
        <p:spPr>
          <a:xfrm>
            <a:off x="422273" y="2195896"/>
            <a:ext cx="1534499" cy="6630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/>
              <a:t>mse_loss</a:t>
            </a:r>
            <a:endParaRPr lang="en-US" altLang="zh-CN" b="1" dirty="0" smtClean="0"/>
          </a:p>
          <a:p>
            <a:pPr algn="ctr"/>
            <a:r>
              <a:rPr lang="en-US" altLang="zh-CN" b="1" dirty="0"/>
              <a:t> </a:t>
            </a:r>
            <a:r>
              <a:rPr lang="en-US" altLang="zh-CN" b="1" dirty="0" smtClean="0"/>
              <a:t> (</a:t>
            </a:r>
            <a:r>
              <a:rPr lang="en-US" altLang="zh-CN" b="1" dirty="0" err="1" smtClean="0"/>
              <a:t>Vgg16</a:t>
            </a:r>
            <a:r>
              <a:rPr lang="en-US" altLang="zh-CN" b="1" dirty="0" smtClean="0"/>
              <a:t>)</a:t>
            </a:r>
            <a:endParaRPr lang="en-US" altLang="zh-CN" b="1" dirty="0"/>
          </a:p>
        </p:txBody>
      </p:sp>
      <p:sp>
        <p:nvSpPr>
          <p:cNvPr id="11" name="矩形 10"/>
          <p:cNvSpPr/>
          <p:nvPr/>
        </p:nvSpPr>
        <p:spPr>
          <a:xfrm>
            <a:off x="422273" y="3009326"/>
            <a:ext cx="1553131" cy="663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tv_loss</a:t>
            </a:r>
            <a:endParaRPr lang="en-US" altLang="zh-CN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r="-190"/>
          <a:stretch/>
        </p:blipFill>
        <p:spPr>
          <a:xfrm>
            <a:off x="316520" y="4189166"/>
            <a:ext cx="4598198" cy="225867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901772" y="1295922"/>
            <a:ext cx="1910612" cy="10471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122089" y="2048857"/>
            <a:ext cx="348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b="1" dirty="0" smtClean="0"/>
              <a:t>SR         </a:t>
            </a:r>
            <a:r>
              <a:rPr lang="en-US" altLang="zh-CN" b="1" dirty="0" smtClean="0"/>
              <a:t>HR</a:t>
            </a:r>
            <a:endParaRPr lang="zh-CN" altLang="en-US" b="1" dirty="0"/>
          </a:p>
        </p:txBody>
      </p:sp>
      <p:sp>
        <p:nvSpPr>
          <p:cNvPr id="23" name="矩形 22"/>
          <p:cNvSpPr/>
          <p:nvPr/>
        </p:nvSpPr>
        <p:spPr>
          <a:xfrm>
            <a:off x="2896827" y="2766270"/>
            <a:ext cx="1930029" cy="10882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3070645" y="355680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b="1" dirty="0" smtClean="0"/>
              <a:t>SR            </a:t>
            </a:r>
            <a:r>
              <a:rPr lang="en-US" altLang="zh-CN" b="1" dirty="0" smtClean="0"/>
              <a:t>HR</a:t>
            </a:r>
            <a:endParaRPr lang="zh-CN" altLang="en-US" b="1" dirty="0"/>
          </a:p>
        </p:txBody>
      </p:sp>
      <p:sp>
        <p:nvSpPr>
          <p:cNvPr id="21" name="Freeform 1"/>
          <p:cNvSpPr/>
          <p:nvPr/>
        </p:nvSpPr>
        <p:spPr>
          <a:xfrm rot="5400000">
            <a:off x="196208" y="302837"/>
            <a:ext cx="575964" cy="335340"/>
          </a:xfrm>
          <a:custGeom>
            <a:avLst/>
            <a:gdLst/>
            <a:ahLst/>
            <a:cxnLst/>
            <a:rect l="l" t="t" r="r" b="b"/>
            <a:pathLst>
              <a:path w="546099" h="317952">
                <a:moveTo>
                  <a:pt x="546099" y="317138"/>
                </a:moveTo>
                <a:cubicBezTo>
                  <a:pt x="546099" y="141988"/>
                  <a:pt x="423851" y="0"/>
                  <a:pt x="273049" y="0"/>
                </a:cubicBezTo>
                <a:cubicBezTo>
                  <a:pt x="122248" y="0"/>
                  <a:pt x="0" y="141988"/>
                  <a:pt x="0" y="317138"/>
                </a:cubicBezTo>
                <a:cubicBezTo>
                  <a:pt x="0" y="317138"/>
                  <a:pt x="544275" y="317952"/>
                  <a:pt x="546099" y="317138"/>
                </a:cubicBezTo>
                <a:close/>
              </a:path>
            </a:pathLst>
          </a:custGeom>
          <a:solidFill>
            <a:srgbClr val="0E419C"/>
          </a:solidFill>
        </p:spPr>
      </p:sp>
      <p:sp>
        <p:nvSpPr>
          <p:cNvPr id="30" name="TextBox 2"/>
          <p:cNvSpPr txBox="1"/>
          <p:nvPr/>
        </p:nvSpPr>
        <p:spPr>
          <a:xfrm>
            <a:off x="766907" y="214927"/>
            <a:ext cx="9635964" cy="5271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5 </a:t>
            </a:r>
            <a:r>
              <a:rPr lang="zh-CN" altLang="en-US" sz="2953" dirty="0" smtClean="0">
                <a:solidFill>
                  <a:srgbClr val="3F3F3F"/>
                </a:solidFill>
                <a:latin typeface="Microsoft YaHei"/>
                <a:ea typeface="Microsoft YaHei"/>
              </a:rPr>
              <a:t>训练与关键参数</a:t>
            </a:r>
            <a:endParaRPr lang="en-US" sz="1160" dirty="0"/>
          </a:p>
        </p:txBody>
      </p:sp>
      <p:sp>
        <p:nvSpPr>
          <p:cNvPr id="32" name="右箭头 31"/>
          <p:cNvSpPr/>
          <p:nvPr/>
        </p:nvSpPr>
        <p:spPr>
          <a:xfrm rot="10800000">
            <a:off x="2254714" y="1665733"/>
            <a:ext cx="422859" cy="30752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右箭头 32"/>
          <p:cNvSpPr/>
          <p:nvPr/>
        </p:nvSpPr>
        <p:spPr>
          <a:xfrm rot="10800000">
            <a:off x="2250017" y="3107257"/>
            <a:ext cx="422859" cy="30752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5196" y="4002928"/>
            <a:ext cx="4500850" cy="26553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/>
          </a:p>
        </p:txBody>
      </p:sp>
      <p:sp>
        <p:nvSpPr>
          <p:cNvPr id="5" name="矩形 4"/>
          <p:cNvSpPr/>
          <p:nvPr/>
        </p:nvSpPr>
        <p:spPr>
          <a:xfrm>
            <a:off x="5463675" y="1721706"/>
            <a:ext cx="6811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Charbonnier_loss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D8985F"/>
                </a:solidFill>
                <a:latin typeface="Consolas" panose="020B0609020204030204" pitchFamily="49" charset="0"/>
              </a:rPr>
              <a:t>1e</a:t>
            </a:r>
            <a:r>
              <a:rPr lang="en-US" altLang="zh-CN" sz="1600" dirty="0">
                <a:solidFill>
                  <a:srgbClr val="D8985F"/>
                </a:solidFill>
                <a:latin typeface="Consolas" panose="020B0609020204030204" pitchFamily="49" charset="0"/>
              </a:rPr>
              <a:t>-8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perception_loss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 smtClean="0">
                <a:solidFill>
                  <a:srgbClr val="D8985F"/>
                </a:solidFill>
                <a:latin typeface="Consolas" panose="020B0609020204030204" pitchFamily="49" charset="0"/>
              </a:rPr>
              <a:t>2e</a:t>
            </a:r>
            <a:r>
              <a:rPr lang="en-US" altLang="zh-CN" sz="1600" dirty="0" smtClean="0">
                <a:solidFill>
                  <a:srgbClr val="D8985F"/>
                </a:solidFill>
                <a:latin typeface="Consolas" panose="020B0609020204030204" pitchFamily="49" charset="0"/>
              </a:rPr>
              <a:t>-8 </a:t>
            </a:r>
            <a:r>
              <a:rPr lang="en-US" altLang="zh-CN" sz="1600" dirty="0" smtClean="0">
                <a:solidFill>
                  <a:srgbClr val="2BBAC5"/>
                </a:solidFill>
                <a:latin typeface="Consolas" panose="020B0609020204030204" pitchFamily="49" charset="0"/>
              </a:rPr>
              <a:t>* </a:t>
            </a:r>
            <a:r>
              <a:rPr lang="en-US" altLang="zh-CN" sz="16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tv_loss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401231" y="11866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损失函数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401232" y="2983081"/>
            <a:ext cx="66457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optimizer_r</a:t>
            </a:r>
            <a:r>
              <a:rPr lang="en-US" altLang="zh-CN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optim.</a:t>
            </a:r>
            <a:r>
              <a:rPr lang="en-US" altLang="zh-CN" sz="1600" b="0" dirty="0" err="1" smtClean="0">
                <a:solidFill>
                  <a:srgbClr val="52ADF2"/>
                </a:solidFill>
                <a:effectLst/>
                <a:latin typeface="Consolas" panose="020B0609020204030204" pitchFamily="49" charset="0"/>
              </a:rPr>
              <a:t>Adagrad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model_r.</a:t>
            </a:r>
            <a:r>
              <a:rPr lang="en-US" altLang="zh-CN" sz="1600" b="0" dirty="0" err="1" smtClean="0">
                <a:solidFill>
                  <a:srgbClr val="52ADF2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altLang="zh-CN" sz="1600" b="0" i="1" dirty="0" err="1" smtClean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err="1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, 			     </a:t>
            </a:r>
            <a:r>
              <a:rPr lang="en-US" altLang="zh-CN" sz="1600" b="0" i="1" dirty="0" err="1" smtClean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weight_decay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err="1" smtClean="0">
                <a:solidFill>
                  <a:srgbClr val="D8985F"/>
                </a:solidFill>
                <a:effectLst/>
                <a:latin typeface="Consolas" panose="020B0609020204030204" pitchFamily="49" charset="0"/>
              </a:rPr>
              <a:t>1e</a:t>
            </a:r>
            <a:r>
              <a:rPr lang="en-US" altLang="zh-CN" sz="1600" b="0" dirty="0" smtClean="0">
                <a:solidFill>
                  <a:srgbClr val="D8985F"/>
                </a:solidFill>
                <a:effectLst/>
                <a:latin typeface="Consolas" panose="020B0609020204030204" pitchFamily="49" charset="0"/>
              </a:rPr>
              <a:t>-5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16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optimizer_g</a:t>
            </a:r>
            <a:r>
              <a:rPr lang="en-US" altLang="zh-CN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optim.</a:t>
            </a:r>
            <a:r>
              <a:rPr lang="en-US" altLang="zh-CN" sz="1600" b="0" dirty="0" err="1" smtClean="0">
                <a:solidFill>
                  <a:srgbClr val="52ADF2"/>
                </a:solidFill>
                <a:effectLst/>
                <a:latin typeface="Consolas" panose="020B0609020204030204" pitchFamily="49" charset="0"/>
              </a:rPr>
              <a:t>Adagrad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model_g.</a:t>
            </a:r>
            <a:r>
              <a:rPr lang="en-US" altLang="zh-CN" sz="1600" b="0" dirty="0" err="1" smtClean="0">
                <a:solidFill>
                  <a:srgbClr val="52ADF2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altLang="zh-CN" sz="1600" b="0" i="1" dirty="0" err="1" smtClean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err="1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, 			     </a:t>
            </a:r>
            <a:r>
              <a:rPr lang="en-US" altLang="zh-CN" sz="1600" b="0" i="1" dirty="0" err="1" smtClean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weight_decay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err="1" smtClean="0">
                <a:solidFill>
                  <a:srgbClr val="D8985F"/>
                </a:solidFill>
                <a:effectLst/>
                <a:latin typeface="Consolas" panose="020B0609020204030204" pitchFamily="49" charset="0"/>
              </a:rPr>
              <a:t>1e</a:t>
            </a:r>
            <a:r>
              <a:rPr lang="en-US" altLang="zh-CN" sz="1600" b="0" dirty="0" smtClean="0">
                <a:solidFill>
                  <a:srgbClr val="D8985F"/>
                </a:solidFill>
                <a:effectLst/>
                <a:latin typeface="Consolas" panose="020B0609020204030204" pitchFamily="49" charset="0"/>
              </a:rPr>
              <a:t>-5</a:t>
            </a:r>
            <a:r>
              <a:rPr lang="en-US" altLang="zh-CN" sz="1600" b="0" dirty="0" smtClean="0">
                <a:solidFill>
                  <a:srgbClr val="AAB1C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01231" y="242702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优化器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401231" y="436728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其他超参数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63675" y="4987119"/>
            <a:ext cx="65833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89CA78"/>
                </a:solidFill>
                <a:latin typeface="Consolas" panose="020B0609020204030204" pitchFamily="49" charset="0"/>
              </a:rPr>
              <a:t>--</a:t>
            </a:r>
            <a:r>
              <a:rPr lang="en-US" altLang="zh-CN" dirty="0" err="1" smtClean="0">
                <a:solidFill>
                  <a:srgbClr val="89CA78"/>
                </a:solidFill>
                <a:latin typeface="Consolas" panose="020B0609020204030204" pitchFamily="49" charset="0"/>
              </a:rPr>
              <a:t>lr</a:t>
            </a:r>
            <a:r>
              <a:rPr lang="en-US" altLang="zh-CN" dirty="0" smtClean="0">
                <a:solidFill>
                  <a:srgbClr val="89CA78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 smtClean="0">
                <a:solidFill>
                  <a:srgbClr val="EF596F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CN" dirty="0" smtClean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 err="1" smtClean="0">
                <a:solidFill>
                  <a:srgbClr val="D8985F"/>
                </a:solidFill>
                <a:latin typeface="Consolas" panose="020B0609020204030204" pitchFamily="49" charset="0"/>
              </a:rPr>
              <a:t>1e</a:t>
            </a:r>
            <a:r>
              <a:rPr lang="en-US" altLang="zh-CN" dirty="0" smtClean="0">
                <a:solidFill>
                  <a:srgbClr val="D8985F"/>
                </a:solidFill>
                <a:latin typeface="Consolas" panose="020B0609020204030204" pitchFamily="49" charset="0"/>
              </a:rPr>
              <a:t>-3	</a:t>
            </a:r>
            <a:r>
              <a:rPr lang="en-US" altLang="zh-CN" dirty="0" smtClean="0">
                <a:solidFill>
                  <a:srgbClr val="89CA78"/>
                </a:solidFill>
                <a:latin typeface="Consolas" panose="020B0609020204030204" pitchFamily="49" charset="0"/>
              </a:rPr>
              <a:t>--</a:t>
            </a:r>
            <a:r>
              <a:rPr lang="en-US" altLang="zh-CN" dirty="0" err="1" smtClean="0">
                <a:solidFill>
                  <a:srgbClr val="89CA78"/>
                </a:solidFill>
                <a:latin typeface="Consolas" panose="020B0609020204030204" pitchFamily="49" charset="0"/>
              </a:rPr>
              <a:t>batchSize</a:t>
            </a:r>
            <a:r>
              <a:rPr lang="en-US" altLang="zh-CN" dirty="0" smtClean="0">
                <a:solidFill>
                  <a:srgbClr val="89CA78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EF596F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CN" dirty="0" smtClean="0">
                <a:solidFill>
                  <a:srgbClr val="89CA78"/>
                </a:solidFill>
                <a:latin typeface="Consolas" panose="020B0609020204030204" pitchFamily="49" charset="0"/>
              </a:rPr>
              <a:t>			--</a:t>
            </a:r>
            <a:r>
              <a:rPr lang="en-US" altLang="zh-CN" dirty="0" err="1" smtClean="0">
                <a:solidFill>
                  <a:srgbClr val="89CA78"/>
                </a:solidFill>
                <a:latin typeface="Consolas" panose="020B0609020204030204" pitchFamily="49" charset="0"/>
              </a:rPr>
              <a:t>valBatchSize</a:t>
            </a:r>
            <a:r>
              <a:rPr lang="en-US" altLang="zh-CN" dirty="0" smtClean="0">
                <a:solidFill>
                  <a:srgbClr val="89CA78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EF596F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dirty="0" smtClean="0">
              <a:solidFill>
                <a:srgbClr val="D8985F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epoch </a:t>
            </a:r>
            <a:r>
              <a:rPr lang="en-US" altLang="zh-CN" dirty="0">
                <a:solidFill>
                  <a:srgbClr val="2BBAC5"/>
                </a:solidFill>
                <a:latin typeface="Consolas" panose="020B0609020204030204" pitchFamily="49" charset="0"/>
              </a:rPr>
              <a:t>%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D8985F"/>
                </a:solidFill>
                <a:latin typeface="Consolas" panose="020B0609020204030204" pitchFamily="49" charset="0"/>
              </a:rPr>
              <a:t>50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D8985F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lr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2BBAC5"/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D8985F"/>
                </a:solidFill>
                <a:latin typeface="Consolas" panose="020B0609020204030204" pitchFamily="49" charset="0"/>
              </a:rPr>
              <a:t>2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89CA78"/>
                </a:solidFill>
                <a:latin typeface="Consolas" panose="020B0609020204030204" pitchFamily="49" charset="0"/>
              </a:rPr>
              <a:t> 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9200</TotalTime>
  <Words>1568</Words>
  <Application>Microsoft Office PowerPoint</Application>
  <PresentationFormat>宽屏</PresentationFormat>
  <Paragraphs>266</Paragraphs>
  <Slides>29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等线</vt:lpstr>
      <vt:lpstr>等线 Light</vt:lpstr>
      <vt:lpstr>微软雅黑</vt:lpstr>
      <vt:lpstr>微软雅黑</vt:lpstr>
      <vt:lpstr>Arial</vt:lpstr>
      <vt:lpstr>Calibri</vt:lpstr>
      <vt:lpstr>Cambria Math</vt:lpstr>
      <vt:lpstr>Consolas</vt:lpstr>
      <vt:lpstr>Impact</vt:lpstr>
      <vt:lpstr>Wingdings 2</vt:lpstr>
      <vt:lpstr>Office 主题​​</vt:lpstr>
      <vt:lpstr>Office Theme</vt:lpstr>
      <vt:lpstr>Equation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郑国庆</dc:creator>
  <cp:lastModifiedBy>国庆 郑</cp:lastModifiedBy>
  <cp:revision>284</cp:revision>
  <dcterms:created xsi:type="dcterms:W3CDTF">2020-11-07T14:39:42Z</dcterms:created>
  <dcterms:modified xsi:type="dcterms:W3CDTF">2020-11-17T08:57:55Z</dcterms:modified>
</cp:coreProperties>
</file>